
<file path=[Content_Types].xml><?xml version="1.0" encoding="utf-8"?>
<Types xmlns="http://schemas.openxmlformats.org/package/2006/content-types">
  <Override PartName="/ppt/slides/slide29.xml" ContentType="application/vnd.openxmlformats-officedocument.presentationml.slide+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Default Extension="jpeg" ContentType="image/jpeg"/>
  <Override PartName="/ppt/slideLayouts/slideLayout3.xml" ContentType="application/vnd.openxmlformats-officedocument.presentationml.slideLayout+xml"/>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Default Extension="gif" ContentType="image/gif"/>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48"/>
  </p:notesMasterIdLst>
  <p:sldIdLst>
    <p:sldId id="256" r:id="rId2"/>
    <p:sldId id="257" r:id="rId3"/>
    <p:sldId id="258" r:id="rId4"/>
    <p:sldId id="291" r:id="rId5"/>
    <p:sldId id="292" r:id="rId6"/>
    <p:sldId id="293" r:id="rId7"/>
    <p:sldId id="294" r:id="rId8"/>
    <p:sldId id="260" r:id="rId9"/>
    <p:sldId id="261" r:id="rId10"/>
    <p:sldId id="262" r:id="rId11"/>
    <p:sldId id="265" r:id="rId12"/>
    <p:sldId id="295" r:id="rId13"/>
    <p:sldId id="296" r:id="rId14"/>
    <p:sldId id="297" r:id="rId15"/>
    <p:sldId id="298" r:id="rId16"/>
    <p:sldId id="264" r:id="rId17"/>
    <p:sldId id="270" r:id="rId18"/>
    <p:sldId id="271" r:id="rId19"/>
    <p:sldId id="272" r:id="rId20"/>
    <p:sldId id="273" r:id="rId21"/>
    <p:sldId id="274" r:id="rId22"/>
    <p:sldId id="299" r:id="rId23"/>
    <p:sldId id="300" r:id="rId24"/>
    <p:sldId id="301" r:id="rId25"/>
    <p:sldId id="302" r:id="rId26"/>
    <p:sldId id="303" r:id="rId27"/>
    <p:sldId id="304" r:id="rId28"/>
    <p:sldId id="305" r:id="rId29"/>
    <p:sldId id="306" r:id="rId30"/>
    <p:sldId id="307" r:id="rId31"/>
    <p:sldId id="308" r:id="rId32"/>
    <p:sldId id="275" r:id="rId33"/>
    <p:sldId id="276" r:id="rId34"/>
    <p:sldId id="290" r:id="rId35"/>
    <p:sldId id="277" r:id="rId36"/>
    <p:sldId id="280" r:id="rId37"/>
    <p:sldId id="281" r:id="rId38"/>
    <p:sldId id="283" r:id="rId39"/>
    <p:sldId id="285" r:id="rId40"/>
    <p:sldId id="289" r:id="rId41"/>
    <p:sldId id="282" r:id="rId42"/>
    <p:sldId id="284" r:id="rId43"/>
    <p:sldId id="287" r:id="rId44"/>
    <p:sldId id="286" r:id="rId45"/>
    <p:sldId id="278" r:id="rId46"/>
    <p:sldId id="288" r:id="rId47"/>
  </p:sldIdLst>
  <p:sldSz cx="9144000" cy="6858000" type="screen4x3"/>
  <p:notesSz cx="6858000" cy="9144000"/>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Stile medio 2 - Color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9" d="100"/>
          <a:sy n="69" d="100"/>
        </p:scale>
        <p:origin x="-546" y="-10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it-IT"/>
          </a:p>
        </p:txBody>
      </p:sp>
      <p:sp>
        <p:nvSpPr>
          <p:cNvPr id="3" name="Segnaposto data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A8AAA12-789F-4FBE-B783-DF6EB181D282}" type="datetimeFigureOut">
              <a:rPr lang="it-IT" smtClean="0"/>
              <a:pPr/>
              <a:t>25/03/2014</a:t>
            </a:fld>
            <a:endParaRPr lang="it-IT"/>
          </a:p>
        </p:txBody>
      </p:sp>
      <p:sp>
        <p:nvSpPr>
          <p:cNvPr id="4" name="Segnaposto immagine diapositiva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it-IT"/>
          </a:p>
        </p:txBody>
      </p:sp>
      <p:sp>
        <p:nvSpPr>
          <p:cNvPr id="5" name="Segnaposto note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6" name="Segnaposto piè di pagina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it-IT"/>
          </a:p>
        </p:txBody>
      </p:sp>
      <p:sp>
        <p:nvSpPr>
          <p:cNvPr id="7" name="Segnaposto numero diapositiva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239A2C7-2AA2-43CD-9881-EAA9C94CC7D4}" type="slidenum">
              <a:rPr lang="it-IT" smtClean="0"/>
              <a:pPr/>
              <a:t>‹N›</a:t>
            </a:fld>
            <a:endParaRPr lang="it-IT"/>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8"/>
          <p:cNvSpPr>
            <a:spLocks noGrp="1" noChangeArrowheads="1"/>
          </p:cNvSpPr>
          <p:nvPr>
            <p:ph type="sldNum"/>
          </p:nvPr>
        </p:nvSpPr>
        <p:spPr>
          <a:ln/>
        </p:spPr>
        <p:txBody>
          <a:bodyPr/>
          <a:lstStyle/>
          <a:p>
            <a:fld id="{DB812FF9-1AB0-4002-AC05-D6995D51F8CE}" type="slidenum">
              <a:rPr lang="it-IT"/>
              <a:pPr/>
              <a:t>2</a:t>
            </a:fld>
            <a:endParaRPr lang="it-IT"/>
          </a:p>
        </p:txBody>
      </p:sp>
      <p:sp>
        <p:nvSpPr>
          <p:cNvPr id="35841" name="Text Box 1"/>
          <p:cNvSpPr txBox="1">
            <a:spLocks noChangeArrowheads="1"/>
          </p:cNvSpPr>
          <p:nvPr/>
        </p:nvSpPr>
        <p:spPr bwMode="auto">
          <a:xfrm>
            <a:off x="956930" y="686474"/>
            <a:ext cx="4944140" cy="3428114"/>
          </a:xfrm>
          <a:prstGeom prst="rect">
            <a:avLst/>
          </a:prstGeom>
          <a:solidFill>
            <a:srgbClr val="FFFFFF"/>
          </a:solidFill>
          <a:ln w="9525">
            <a:solidFill>
              <a:srgbClr val="000000"/>
            </a:solidFill>
            <a:miter lim="800000"/>
            <a:headEnd/>
            <a:tailEnd/>
          </a:ln>
          <a:effectLst/>
        </p:spPr>
        <p:txBody>
          <a:bodyPr wrap="none" lIns="84408" tIns="42204" rIns="84408" bIns="42204" anchor="ctr"/>
          <a:lstStyle/>
          <a:p>
            <a:endParaRPr lang="it-IT"/>
          </a:p>
        </p:txBody>
      </p:sp>
      <p:sp>
        <p:nvSpPr>
          <p:cNvPr id="35842" name="Rectangle 2"/>
          <p:cNvSpPr txBox="1">
            <a:spLocks noGrp="1" noChangeArrowheads="1"/>
          </p:cNvSpPr>
          <p:nvPr>
            <p:ph type="body"/>
          </p:nvPr>
        </p:nvSpPr>
        <p:spPr bwMode="auto">
          <a:xfrm>
            <a:off x="913991" y="4342939"/>
            <a:ext cx="5028485" cy="4202524"/>
          </a:xfrm>
          <a:prstGeom prst="rect">
            <a:avLst/>
          </a:prstGeom>
          <a:noFill/>
          <a:ln>
            <a:round/>
            <a:headEnd/>
            <a:tailEnd/>
          </a:ln>
        </p:spPr>
        <p:txBody>
          <a:bodyPr wrap="none" anchor="ctr"/>
          <a:lstStyle/>
          <a:p>
            <a:endParaRPr lang="it-IT"/>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8"/>
          <p:cNvSpPr>
            <a:spLocks noGrp="1" noChangeArrowheads="1"/>
          </p:cNvSpPr>
          <p:nvPr>
            <p:ph type="sldNum"/>
          </p:nvPr>
        </p:nvSpPr>
        <p:spPr>
          <a:ln/>
        </p:spPr>
        <p:txBody>
          <a:bodyPr/>
          <a:lstStyle/>
          <a:p>
            <a:fld id="{CA2199E7-26C4-4365-B01C-73BE43CB078B}" type="slidenum">
              <a:rPr lang="it-IT"/>
              <a:pPr/>
              <a:t>13</a:t>
            </a:fld>
            <a:endParaRPr lang="it-IT"/>
          </a:p>
        </p:txBody>
      </p:sp>
      <p:sp>
        <p:nvSpPr>
          <p:cNvPr id="47105" name="Text Box 1"/>
          <p:cNvSpPr txBox="1">
            <a:spLocks noChangeArrowheads="1"/>
          </p:cNvSpPr>
          <p:nvPr/>
        </p:nvSpPr>
        <p:spPr bwMode="auto">
          <a:xfrm>
            <a:off x="956930" y="686474"/>
            <a:ext cx="4944140" cy="3428114"/>
          </a:xfrm>
          <a:prstGeom prst="rect">
            <a:avLst/>
          </a:prstGeom>
          <a:solidFill>
            <a:srgbClr val="FFFFFF"/>
          </a:solidFill>
          <a:ln w="9360">
            <a:solidFill>
              <a:srgbClr val="000000"/>
            </a:solidFill>
            <a:miter lim="800000"/>
            <a:headEnd/>
            <a:tailEnd/>
          </a:ln>
          <a:effectLst/>
        </p:spPr>
        <p:txBody>
          <a:bodyPr wrap="none" lIns="84408" tIns="42204" rIns="84408" bIns="42204" anchor="ctr"/>
          <a:lstStyle/>
          <a:p>
            <a:endParaRPr lang="it-IT"/>
          </a:p>
        </p:txBody>
      </p:sp>
      <p:sp>
        <p:nvSpPr>
          <p:cNvPr id="47106" name="Rectangle 2"/>
          <p:cNvSpPr txBox="1">
            <a:spLocks noChangeArrowheads="1"/>
          </p:cNvSpPr>
          <p:nvPr>
            <p:ph type="body"/>
          </p:nvPr>
        </p:nvSpPr>
        <p:spPr bwMode="auto">
          <a:xfrm>
            <a:off x="913991" y="4342939"/>
            <a:ext cx="5028485" cy="4202524"/>
          </a:xfrm>
          <a:prstGeom prst="rect">
            <a:avLst/>
          </a:prstGeom>
          <a:noFill/>
          <a:ln>
            <a:round/>
            <a:headEnd/>
            <a:tailEnd/>
          </a:ln>
        </p:spPr>
        <p:txBody>
          <a:bodyPr wrap="none" anchor="ctr"/>
          <a:lstStyle/>
          <a:p>
            <a:endParaRPr lang="it-IT"/>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8"/>
          <p:cNvSpPr>
            <a:spLocks noGrp="1" noChangeArrowheads="1"/>
          </p:cNvSpPr>
          <p:nvPr>
            <p:ph type="sldNum"/>
          </p:nvPr>
        </p:nvSpPr>
        <p:spPr>
          <a:ln/>
        </p:spPr>
        <p:txBody>
          <a:bodyPr/>
          <a:lstStyle/>
          <a:p>
            <a:fld id="{A8AA2057-0061-4400-8569-DE4354877E21}" type="slidenum">
              <a:rPr lang="it-IT"/>
              <a:pPr/>
              <a:t>14</a:t>
            </a:fld>
            <a:endParaRPr lang="it-IT"/>
          </a:p>
        </p:txBody>
      </p:sp>
      <p:sp>
        <p:nvSpPr>
          <p:cNvPr id="48129" name="Rectangle 1"/>
          <p:cNvSpPr txBox="1">
            <a:spLocks noChangeArrowheads="1"/>
          </p:cNvSpPr>
          <p:nvPr>
            <p:ph type="sldImg"/>
          </p:nvPr>
        </p:nvSpPr>
        <p:spPr bwMode="auto">
          <a:xfrm>
            <a:off x="1143000" y="685800"/>
            <a:ext cx="4570413" cy="3427413"/>
          </a:xfrm>
          <a:prstGeom prst="rect">
            <a:avLst/>
          </a:prstGeom>
          <a:solidFill>
            <a:srgbClr val="FFFFFF"/>
          </a:solidFill>
          <a:ln>
            <a:solidFill>
              <a:srgbClr val="000000"/>
            </a:solidFill>
            <a:miter lim="800000"/>
            <a:headEnd/>
            <a:tailEnd/>
          </a:ln>
        </p:spPr>
      </p:sp>
      <p:sp>
        <p:nvSpPr>
          <p:cNvPr id="48130" name="Rectangle 2"/>
          <p:cNvSpPr txBox="1">
            <a:spLocks noChangeArrowheads="1"/>
          </p:cNvSpPr>
          <p:nvPr>
            <p:ph type="body" idx="1"/>
          </p:nvPr>
        </p:nvSpPr>
        <p:spPr bwMode="auto">
          <a:xfrm>
            <a:off x="913991" y="4342939"/>
            <a:ext cx="5028485" cy="4121679"/>
          </a:xfrm>
          <a:prstGeom prst="rect">
            <a:avLst/>
          </a:prstGeom>
          <a:noFill/>
          <a:ln>
            <a:round/>
            <a:headEnd/>
            <a:tailEnd/>
          </a:ln>
        </p:spPr>
        <p:txBody>
          <a:bodyPr wrap="none" anchor="ctr"/>
          <a:lstStyle/>
          <a:p>
            <a:endParaRPr lang="it-IT"/>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8"/>
          <p:cNvSpPr>
            <a:spLocks noGrp="1" noChangeArrowheads="1"/>
          </p:cNvSpPr>
          <p:nvPr>
            <p:ph type="sldNum"/>
          </p:nvPr>
        </p:nvSpPr>
        <p:spPr>
          <a:ln/>
        </p:spPr>
        <p:txBody>
          <a:bodyPr/>
          <a:lstStyle/>
          <a:p>
            <a:fld id="{36427409-5484-4C47-99E2-4116591F7E26}" type="slidenum">
              <a:rPr lang="it-IT"/>
              <a:pPr/>
              <a:t>15</a:t>
            </a:fld>
            <a:endParaRPr lang="it-IT"/>
          </a:p>
        </p:txBody>
      </p:sp>
      <p:sp>
        <p:nvSpPr>
          <p:cNvPr id="49153" name="Rectangle 1"/>
          <p:cNvSpPr txBox="1">
            <a:spLocks noChangeArrowheads="1"/>
          </p:cNvSpPr>
          <p:nvPr>
            <p:ph type="sldImg"/>
          </p:nvPr>
        </p:nvSpPr>
        <p:spPr bwMode="auto">
          <a:xfrm>
            <a:off x="1143000" y="685800"/>
            <a:ext cx="4570413" cy="3427413"/>
          </a:xfrm>
          <a:prstGeom prst="rect">
            <a:avLst/>
          </a:prstGeom>
          <a:solidFill>
            <a:srgbClr val="FFFFFF"/>
          </a:solidFill>
          <a:ln>
            <a:solidFill>
              <a:srgbClr val="000000"/>
            </a:solidFill>
            <a:miter lim="800000"/>
            <a:headEnd/>
            <a:tailEnd/>
          </a:ln>
        </p:spPr>
      </p:sp>
      <p:sp>
        <p:nvSpPr>
          <p:cNvPr id="49154" name="Rectangle 2"/>
          <p:cNvSpPr txBox="1">
            <a:spLocks noChangeArrowheads="1"/>
          </p:cNvSpPr>
          <p:nvPr>
            <p:ph type="body" idx="1"/>
          </p:nvPr>
        </p:nvSpPr>
        <p:spPr bwMode="auto">
          <a:xfrm>
            <a:off x="913991" y="4342939"/>
            <a:ext cx="5028485" cy="4121679"/>
          </a:xfrm>
          <a:prstGeom prst="rect">
            <a:avLst/>
          </a:prstGeom>
          <a:noFill/>
          <a:ln>
            <a:round/>
            <a:headEnd/>
            <a:tailEnd/>
          </a:ln>
        </p:spPr>
        <p:txBody>
          <a:bodyPr wrap="none" anchor="ctr"/>
          <a:lstStyle/>
          <a:p>
            <a:endParaRPr lang="it-IT"/>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8"/>
          <p:cNvSpPr>
            <a:spLocks noGrp="1" noChangeArrowheads="1"/>
          </p:cNvSpPr>
          <p:nvPr>
            <p:ph type="sldNum"/>
          </p:nvPr>
        </p:nvSpPr>
        <p:spPr>
          <a:ln/>
        </p:spPr>
        <p:txBody>
          <a:bodyPr/>
          <a:lstStyle/>
          <a:p>
            <a:fld id="{DD0B3A59-59EC-4590-87C7-479C79006B7D}" type="slidenum">
              <a:rPr lang="it-IT"/>
              <a:pPr/>
              <a:t>16</a:t>
            </a:fld>
            <a:endParaRPr lang="it-IT"/>
          </a:p>
        </p:txBody>
      </p:sp>
      <p:sp>
        <p:nvSpPr>
          <p:cNvPr id="45057" name="Text Box 1"/>
          <p:cNvSpPr txBox="1">
            <a:spLocks noChangeArrowheads="1"/>
          </p:cNvSpPr>
          <p:nvPr/>
        </p:nvSpPr>
        <p:spPr bwMode="auto">
          <a:xfrm>
            <a:off x="956930" y="686474"/>
            <a:ext cx="4944140" cy="3428114"/>
          </a:xfrm>
          <a:prstGeom prst="rect">
            <a:avLst/>
          </a:prstGeom>
          <a:solidFill>
            <a:srgbClr val="FFFFFF"/>
          </a:solidFill>
          <a:ln w="9360">
            <a:solidFill>
              <a:srgbClr val="000000"/>
            </a:solidFill>
            <a:miter lim="800000"/>
            <a:headEnd/>
            <a:tailEnd/>
          </a:ln>
          <a:effectLst/>
        </p:spPr>
        <p:txBody>
          <a:bodyPr wrap="none" lIns="84408" tIns="42204" rIns="84408" bIns="42204" anchor="ctr"/>
          <a:lstStyle/>
          <a:p>
            <a:endParaRPr lang="it-IT"/>
          </a:p>
        </p:txBody>
      </p:sp>
      <p:sp>
        <p:nvSpPr>
          <p:cNvPr id="45058" name="Rectangle 2"/>
          <p:cNvSpPr txBox="1">
            <a:spLocks noGrp="1" noChangeArrowheads="1"/>
          </p:cNvSpPr>
          <p:nvPr>
            <p:ph type="body"/>
          </p:nvPr>
        </p:nvSpPr>
        <p:spPr bwMode="auto">
          <a:xfrm>
            <a:off x="913991" y="4342939"/>
            <a:ext cx="5028485" cy="4202524"/>
          </a:xfrm>
          <a:prstGeom prst="rect">
            <a:avLst/>
          </a:prstGeom>
          <a:noFill/>
          <a:ln>
            <a:round/>
            <a:headEnd/>
            <a:tailEnd/>
          </a:ln>
        </p:spPr>
        <p:txBody>
          <a:bodyPr wrap="none" anchor="ctr"/>
          <a:lstStyle/>
          <a:p>
            <a:endParaRPr lang="it-IT"/>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8"/>
          <p:cNvSpPr>
            <a:spLocks noGrp="1" noChangeArrowheads="1"/>
          </p:cNvSpPr>
          <p:nvPr>
            <p:ph type="sldNum"/>
          </p:nvPr>
        </p:nvSpPr>
        <p:spPr>
          <a:ln/>
        </p:spPr>
        <p:txBody>
          <a:bodyPr/>
          <a:lstStyle/>
          <a:p>
            <a:fld id="{DE953EF1-7D42-41AE-9D75-4559996ABDBF}" type="slidenum">
              <a:rPr lang="it-IT"/>
              <a:pPr/>
              <a:t>17</a:t>
            </a:fld>
            <a:endParaRPr lang="it-IT"/>
          </a:p>
        </p:txBody>
      </p:sp>
      <p:sp>
        <p:nvSpPr>
          <p:cNvPr id="51201" name="Text Box 1"/>
          <p:cNvSpPr txBox="1">
            <a:spLocks noChangeArrowheads="1"/>
          </p:cNvSpPr>
          <p:nvPr/>
        </p:nvSpPr>
        <p:spPr bwMode="auto">
          <a:xfrm>
            <a:off x="956930" y="686474"/>
            <a:ext cx="4944140" cy="3428114"/>
          </a:xfrm>
          <a:prstGeom prst="rect">
            <a:avLst/>
          </a:prstGeom>
          <a:solidFill>
            <a:srgbClr val="FFFFFF"/>
          </a:solidFill>
          <a:ln w="9360">
            <a:solidFill>
              <a:srgbClr val="000000"/>
            </a:solidFill>
            <a:miter lim="800000"/>
            <a:headEnd/>
            <a:tailEnd/>
          </a:ln>
          <a:effectLst/>
        </p:spPr>
        <p:txBody>
          <a:bodyPr wrap="none" lIns="84408" tIns="42204" rIns="84408" bIns="42204" anchor="ctr"/>
          <a:lstStyle/>
          <a:p>
            <a:endParaRPr lang="it-IT"/>
          </a:p>
        </p:txBody>
      </p:sp>
      <p:sp>
        <p:nvSpPr>
          <p:cNvPr id="51202" name="Rectangle 2"/>
          <p:cNvSpPr txBox="1">
            <a:spLocks noGrp="1" noChangeArrowheads="1"/>
          </p:cNvSpPr>
          <p:nvPr>
            <p:ph type="body"/>
          </p:nvPr>
        </p:nvSpPr>
        <p:spPr bwMode="auto">
          <a:xfrm>
            <a:off x="913991" y="4342939"/>
            <a:ext cx="5028485" cy="4202524"/>
          </a:xfrm>
          <a:prstGeom prst="rect">
            <a:avLst/>
          </a:prstGeom>
          <a:noFill/>
          <a:ln>
            <a:round/>
            <a:headEnd/>
            <a:tailEnd/>
          </a:ln>
        </p:spPr>
        <p:txBody>
          <a:bodyPr wrap="none" anchor="ctr"/>
          <a:lstStyle/>
          <a:p>
            <a:endParaRPr lang="it-IT"/>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8"/>
          <p:cNvSpPr>
            <a:spLocks noGrp="1" noChangeArrowheads="1"/>
          </p:cNvSpPr>
          <p:nvPr>
            <p:ph type="sldNum"/>
          </p:nvPr>
        </p:nvSpPr>
        <p:spPr>
          <a:ln/>
        </p:spPr>
        <p:txBody>
          <a:bodyPr/>
          <a:lstStyle/>
          <a:p>
            <a:fld id="{93016E19-BAA2-4C86-9484-85251A43E8CC}" type="slidenum">
              <a:rPr lang="it-IT"/>
              <a:pPr/>
              <a:t>18</a:t>
            </a:fld>
            <a:endParaRPr lang="it-IT"/>
          </a:p>
        </p:txBody>
      </p:sp>
      <p:sp>
        <p:nvSpPr>
          <p:cNvPr id="52225" name="Text Box 1"/>
          <p:cNvSpPr txBox="1">
            <a:spLocks noChangeArrowheads="1"/>
          </p:cNvSpPr>
          <p:nvPr/>
        </p:nvSpPr>
        <p:spPr bwMode="auto">
          <a:xfrm>
            <a:off x="956930" y="686474"/>
            <a:ext cx="4944140" cy="3428114"/>
          </a:xfrm>
          <a:prstGeom prst="rect">
            <a:avLst/>
          </a:prstGeom>
          <a:solidFill>
            <a:srgbClr val="FFFFFF"/>
          </a:solidFill>
          <a:ln w="9360">
            <a:solidFill>
              <a:srgbClr val="000000"/>
            </a:solidFill>
            <a:miter lim="800000"/>
            <a:headEnd/>
            <a:tailEnd/>
          </a:ln>
          <a:effectLst/>
        </p:spPr>
        <p:txBody>
          <a:bodyPr wrap="none" lIns="84408" tIns="42204" rIns="84408" bIns="42204" anchor="ctr"/>
          <a:lstStyle/>
          <a:p>
            <a:endParaRPr lang="it-IT"/>
          </a:p>
        </p:txBody>
      </p:sp>
      <p:sp>
        <p:nvSpPr>
          <p:cNvPr id="52226" name="Rectangle 2"/>
          <p:cNvSpPr txBox="1">
            <a:spLocks noGrp="1" noChangeArrowheads="1"/>
          </p:cNvSpPr>
          <p:nvPr>
            <p:ph type="body"/>
          </p:nvPr>
        </p:nvSpPr>
        <p:spPr bwMode="auto">
          <a:xfrm>
            <a:off x="913991" y="4342939"/>
            <a:ext cx="5028485" cy="4202524"/>
          </a:xfrm>
          <a:prstGeom prst="rect">
            <a:avLst/>
          </a:prstGeom>
          <a:noFill/>
          <a:ln>
            <a:round/>
            <a:headEnd/>
            <a:tailEnd/>
          </a:ln>
        </p:spPr>
        <p:txBody>
          <a:bodyPr wrap="none" anchor="ctr"/>
          <a:lstStyle/>
          <a:p>
            <a:endParaRPr lang="it-IT"/>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8"/>
          <p:cNvSpPr>
            <a:spLocks noGrp="1" noChangeArrowheads="1"/>
          </p:cNvSpPr>
          <p:nvPr>
            <p:ph type="sldNum"/>
          </p:nvPr>
        </p:nvSpPr>
        <p:spPr>
          <a:ln/>
        </p:spPr>
        <p:txBody>
          <a:bodyPr/>
          <a:lstStyle/>
          <a:p>
            <a:fld id="{A756D0C5-C90A-4F97-86DC-9B19A8865039}" type="slidenum">
              <a:rPr lang="it-IT"/>
              <a:pPr/>
              <a:t>19</a:t>
            </a:fld>
            <a:endParaRPr lang="it-IT"/>
          </a:p>
        </p:txBody>
      </p:sp>
      <p:sp>
        <p:nvSpPr>
          <p:cNvPr id="53249" name="Text Box 1"/>
          <p:cNvSpPr txBox="1">
            <a:spLocks noChangeArrowheads="1"/>
          </p:cNvSpPr>
          <p:nvPr/>
        </p:nvSpPr>
        <p:spPr bwMode="auto">
          <a:xfrm>
            <a:off x="956930" y="686474"/>
            <a:ext cx="4944140" cy="3428114"/>
          </a:xfrm>
          <a:prstGeom prst="rect">
            <a:avLst/>
          </a:prstGeom>
          <a:solidFill>
            <a:srgbClr val="FFFFFF"/>
          </a:solidFill>
          <a:ln w="9360">
            <a:solidFill>
              <a:srgbClr val="000000"/>
            </a:solidFill>
            <a:miter lim="800000"/>
            <a:headEnd/>
            <a:tailEnd/>
          </a:ln>
          <a:effectLst/>
        </p:spPr>
        <p:txBody>
          <a:bodyPr wrap="none" lIns="84408" tIns="42204" rIns="84408" bIns="42204" anchor="ctr"/>
          <a:lstStyle/>
          <a:p>
            <a:endParaRPr lang="it-IT"/>
          </a:p>
        </p:txBody>
      </p:sp>
      <p:sp>
        <p:nvSpPr>
          <p:cNvPr id="53250" name="Rectangle 2"/>
          <p:cNvSpPr txBox="1">
            <a:spLocks noGrp="1" noChangeArrowheads="1"/>
          </p:cNvSpPr>
          <p:nvPr>
            <p:ph type="body"/>
          </p:nvPr>
        </p:nvSpPr>
        <p:spPr bwMode="auto">
          <a:xfrm>
            <a:off x="913991" y="4342939"/>
            <a:ext cx="5028485" cy="4202524"/>
          </a:xfrm>
          <a:prstGeom prst="rect">
            <a:avLst/>
          </a:prstGeom>
          <a:noFill/>
          <a:ln>
            <a:round/>
            <a:headEnd/>
            <a:tailEnd/>
          </a:ln>
        </p:spPr>
        <p:txBody>
          <a:bodyPr wrap="none" anchor="ctr"/>
          <a:lstStyle/>
          <a:p>
            <a:endParaRPr lang="it-IT"/>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8"/>
          <p:cNvSpPr>
            <a:spLocks noGrp="1" noChangeArrowheads="1"/>
          </p:cNvSpPr>
          <p:nvPr>
            <p:ph type="sldNum"/>
          </p:nvPr>
        </p:nvSpPr>
        <p:spPr>
          <a:ln/>
        </p:spPr>
        <p:txBody>
          <a:bodyPr/>
          <a:lstStyle/>
          <a:p>
            <a:fld id="{B9CE92ED-80E6-499A-B4B6-D3630D2338E7}" type="slidenum">
              <a:rPr lang="it-IT"/>
              <a:pPr/>
              <a:t>20</a:t>
            </a:fld>
            <a:endParaRPr lang="it-IT"/>
          </a:p>
        </p:txBody>
      </p:sp>
      <p:sp>
        <p:nvSpPr>
          <p:cNvPr id="54273" name="Text Box 1"/>
          <p:cNvSpPr txBox="1">
            <a:spLocks noChangeArrowheads="1"/>
          </p:cNvSpPr>
          <p:nvPr/>
        </p:nvSpPr>
        <p:spPr bwMode="auto">
          <a:xfrm>
            <a:off x="956930" y="686474"/>
            <a:ext cx="4944140" cy="3428114"/>
          </a:xfrm>
          <a:prstGeom prst="rect">
            <a:avLst/>
          </a:prstGeom>
          <a:solidFill>
            <a:srgbClr val="FFFFFF"/>
          </a:solidFill>
          <a:ln w="9360">
            <a:solidFill>
              <a:srgbClr val="000000"/>
            </a:solidFill>
            <a:miter lim="800000"/>
            <a:headEnd/>
            <a:tailEnd/>
          </a:ln>
          <a:effectLst/>
        </p:spPr>
        <p:txBody>
          <a:bodyPr wrap="none" lIns="84408" tIns="42204" rIns="84408" bIns="42204" anchor="ctr"/>
          <a:lstStyle/>
          <a:p>
            <a:endParaRPr lang="it-IT"/>
          </a:p>
        </p:txBody>
      </p:sp>
      <p:sp>
        <p:nvSpPr>
          <p:cNvPr id="54274" name="Rectangle 2"/>
          <p:cNvSpPr txBox="1">
            <a:spLocks noGrp="1" noChangeArrowheads="1"/>
          </p:cNvSpPr>
          <p:nvPr>
            <p:ph type="body"/>
          </p:nvPr>
        </p:nvSpPr>
        <p:spPr bwMode="auto">
          <a:xfrm>
            <a:off x="913991" y="4342939"/>
            <a:ext cx="5028485" cy="4202524"/>
          </a:xfrm>
          <a:prstGeom prst="rect">
            <a:avLst/>
          </a:prstGeom>
          <a:noFill/>
          <a:ln>
            <a:round/>
            <a:headEnd/>
            <a:tailEnd/>
          </a:ln>
        </p:spPr>
        <p:txBody>
          <a:bodyPr wrap="none" anchor="ctr"/>
          <a:lstStyle/>
          <a:p>
            <a:endParaRPr lang="it-IT"/>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8"/>
          <p:cNvSpPr>
            <a:spLocks noGrp="1" noChangeArrowheads="1"/>
          </p:cNvSpPr>
          <p:nvPr>
            <p:ph type="sldNum"/>
          </p:nvPr>
        </p:nvSpPr>
        <p:spPr>
          <a:ln/>
        </p:spPr>
        <p:txBody>
          <a:bodyPr/>
          <a:lstStyle/>
          <a:p>
            <a:fld id="{3DF76728-DE5B-4010-BC98-6CBBB8377D9C}" type="slidenum">
              <a:rPr lang="it-IT"/>
              <a:pPr/>
              <a:t>21</a:t>
            </a:fld>
            <a:endParaRPr lang="it-IT"/>
          </a:p>
        </p:txBody>
      </p:sp>
      <p:sp>
        <p:nvSpPr>
          <p:cNvPr id="55297" name="Text Box 1"/>
          <p:cNvSpPr txBox="1">
            <a:spLocks noChangeArrowheads="1"/>
          </p:cNvSpPr>
          <p:nvPr/>
        </p:nvSpPr>
        <p:spPr bwMode="auto">
          <a:xfrm>
            <a:off x="956930" y="686474"/>
            <a:ext cx="4944140" cy="3428114"/>
          </a:xfrm>
          <a:prstGeom prst="rect">
            <a:avLst/>
          </a:prstGeom>
          <a:solidFill>
            <a:srgbClr val="FFFFFF"/>
          </a:solidFill>
          <a:ln w="9360">
            <a:solidFill>
              <a:srgbClr val="000000"/>
            </a:solidFill>
            <a:miter lim="800000"/>
            <a:headEnd/>
            <a:tailEnd/>
          </a:ln>
          <a:effectLst/>
        </p:spPr>
        <p:txBody>
          <a:bodyPr wrap="none" lIns="84408" tIns="42204" rIns="84408" bIns="42204" anchor="ctr"/>
          <a:lstStyle/>
          <a:p>
            <a:endParaRPr lang="it-IT"/>
          </a:p>
        </p:txBody>
      </p:sp>
      <p:sp>
        <p:nvSpPr>
          <p:cNvPr id="55298" name="Rectangle 2"/>
          <p:cNvSpPr txBox="1">
            <a:spLocks noGrp="1" noChangeArrowheads="1"/>
          </p:cNvSpPr>
          <p:nvPr>
            <p:ph type="body"/>
          </p:nvPr>
        </p:nvSpPr>
        <p:spPr bwMode="auto">
          <a:xfrm>
            <a:off x="913991" y="4342939"/>
            <a:ext cx="5028485" cy="4202524"/>
          </a:xfrm>
          <a:prstGeom prst="rect">
            <a:avLst/>
          </a:prstGeom>
          <a:noFill/>
          <a:ln>
            <a:round/>
            <a:headEnd/>
            <a:tailEnd/>
          </a:ln>
        </p:spPr>
        <p:txBody>
          <a:bodyPr wrap="none" anchor="ctr"/>
          <a:lstStyle/>
          <a:p>
            <a:endParaRPr lang="it-IT"/>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8"/>
          <p:cNvSpPr>
            <a:spLocks noGrp="1" noChangeArrowheads="1"/>
          </p:cNvSpPr>
          <p:nvPr>
            <p:ph type="sldNum"/>
          </p:nvPr>
        </p:nvSpPr>
        <p:spPr>
          <a:ln/>
        </p:spPr>
        <p:txBody>
          <a:bodyPr/>
          <a:lstStyle/>
          <a:p>
            <a:fld id="{9E1C4402-8F2E-496C-9571-2DE7F1FCF59B}" type="slidenum">
              <a:rPr lang="it-IT"/>
              <a:pPr/>
              <a:t>22</a:t>
            </a:fld>
            <a:endParaRPr lang="it-IT"/>
          </a:p>
        </p:txBody>
      </p:sp>
      <p:sp>
        <p:nvSpPr>
          <p:cNvPr id="56321" name="Text Box 1"/>
          <p:cNvSpPr txBox="1">
            <a:spLocks noChangeArrowheads="1"/>
          </p:cNvSpPr>
          <p:nvPr/>
        </p:nvSpPr>
        <p:spPr bwMode="auto">
          <a:xfrm>
            <a:off x="956930" y="686474"/>
            <a:ext cx="4944140" cy="3428114"/>
          </a:xfrm>
          <a:prstGeom prst="rect">
            <a:avLst/>
          </a:prstGeom>
          <a:solidFill>
            <a:srgbClr val="FFFFFF"/>
          </a:solidFill>
          <a:ln w="9360">
            <a:solidFill>
              <a:srgbClr val="000000"/>
            </a:solidFill>
            <a:miter lim="800000"/>
            <a:headEnd/>
            <a:tailEnd/>
          </a:ln>
          <a:effectLst/>
        </p:spPr>
        <p:txBody>
          <a:bodyPr wrap="none" lIns="84408" tIns="42204" rIns="84408" bIns="42204" anchor="ctr"/>
          <a:lstStyle/>
          <a:p>
            <a:endParaRPr lang="it-IT"/>
          </a:p>
        </p:txBody>
      </p:sp>
      <p:sp>
        <p:nvSpPr>
          <p:cNvPr id="56322" name="Rectangle 2"/>
          <p:cNvSpPr txBox="1">
            <a:spLocks noChangeArrowheads="1"/>
          </p:cNvSpPr>
          <p:nvPr>
            <p:ph type="body"/>
          </p:nvPr>
        </p:nvSpPr>
        <p:spPr bwMode="auto">
          <a:xfrm>
            <a:off x="913991" y="4342939"/>
            <a:ext cx="5028485" cy="4202524"/>
          </a:xfrm>
          <a:prstGeom prst="rect">
            <a:avLst/>
          </a:prstGeom>
          <a:noFill/>
          <a:ln>
            <a:round/>
            <a:headEnd/>
            <a:tailEnd/>
          </a:ln>
        </p:spPr>
        <p:txBody>
          <a:bodyPr wrap="none" anchor="ctr"/>
          <a:lstStyle/>
          <a:p>
            <a:endParaRPr lang="it-IT"/>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8"/>
          <p:cNvSpPr>
            <a:spLocks noGrp="1" noChangeArrowheads="1"/>
          </p:cNvSpPr>
          <p:nvPr>
            <p:ph type="sldNum"/>
          </p:nvPr>
        </p:nvSpPr>
        <p:spPr>
          <a:ln/>
        </p:spPr>
        <p:txBody>
          <a:bodyPr/>
          <a:lstStyle/>
          <a:p>
            <a:fld id="{0A6E5E05-48E4-440F-856A-1C85C57FEBC6}" type="slidenum">
              <a:rPr lang="it-IT"/>
              <a:pPr/>
              <a:t>3</a:t>
            </a:fld>
            <a:endParaRPr lang="it-IT"/>
          </a:p>
        </p:txBody>
      </p:sp>
      <p:sp>
        <p:nvSpPr>
          <p:cNvPr id="38913" name="Text Box 1"/>
          <p:cNvSpPr txBox="1">
            <a:spLocks noChangeArrowheads="1"/>
          </p:cNvSpPr>
          <p:nvPr/>
        </p:nvSpPr>
        <p:spPr bwMode="auto">
          <a:xfrm>
            <a:off x="956930" y="686474"/>
            <a:ext cx="4944140" cy="3428114"/>
          </a:xfrm>
          <a:prstGeom prst="rect">
            <a:avLst/>
          </a:prstGeom>
          <a:solidFill>
            <a:srgbClr val="FFFFFF"/>
          </a:solidFill>
          <a:ln w="9360">
            <a:solidFill>
              <a:srgbClr val="000000"/>
            </a:solidFill>
            <a:miter lim="800000"/>
            <a:headEnd/>
            <a:tailEnd/>
          </a:ln>
          <a:effectLst/>
        </p:spPr>
        <p:txBody>
          <a:bodyPr wrap="none" lIns="84408" tIns="42204" rIns="84408" bIns="42204" anchor="ctr"/>
          <a:lstStyle/>
          <a:p>
            <a:endParaRPr lang="it-IT"/>
          </a:p>
        </p:txBody>
      </p:sp>
      <p:sp>
        <p:nvSpPr>
          <p:cNvPr id="38914" name="Rectangle 2"/>
          <p:cNvSpPr txBox="1">
            <a:spLocks noGrp="1" noChangeArrowheads="1"/>
          </p:cNvSpPr>
          <p:nvPr>
            <p:ph type="body"/>
          </p:nvPr>
        </p:nvSpPr>
        <p:spPr bwMode="auto">
          <a:xfrm>
            <a:off x="913991" y="4342939"/>
            <a:ext cx="5028485" cy="4202524"/>
          </a:xfrm>
          <a:prstGeom prst="rect">
            <a:avLst/>
          </a:prstGeom>
          <a:noFill/>
          <a:ln>
            <a:round/>
            <a:headEnd/>
            <a:tailEnd/>
          </a:ln>
        </p:spPr>
        <p:txBody>
          <a:bodyPr wrap="none" anchor="ctr"/>
          <a:lstStyle/>
          <a:p>
            <a:endParaRPr lang="it-IT"/>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8"/>
          <p:cNvSpPr>
            <a:spLocks noGrp="1" noChangeArrowheads="1"/>
          </p:cNvSpPr>
          <p:nvPr>
            <p:ph type="sldNum"/>
          </p:nvPr>
        </p:nvSpPr>
        <p:spPr>
          <a:ln/>
        </p:spPr>
        <p:txBody>
          <a:bodyPr/>
          <a:lstStyle/>
          <a:p>
            <a:fld id="{FC10D6B0-D07A-4C0C-BC0D-22AB72CF3446}" type="slidenum">
              <a:rPr lang="it-IT"/>
              <a:pPr/>
              <a:t>23</a:t>
            </a:fld>
            <a:endParaRPr lang="it-IT"/>
          </a:p>
        </p:txBody>
      </p:sp>
      <p:sp>
        <p:nvSpPr>
          <p:cNvPr id="57345" name="Text Box 1"/>
          <p:cNvSpPr txBox="1">
            <a:spLocks noChangeArrowheads="1"/>
          </p:cNvSpPr>
          <p:nvPr/>
        </p:nvSpPr>
        <p:spPr bwMode="auto">
          <a:xfrm>
            <a:off x="956930" y="686474"/>
            <a:ext cx="4944140" cy="3428114"/>
          </a:xfrm>
          <a:prstGeom prst="rect">
            <a:avLst/>
          </a:prstGeom>
          <a:solidFill>
            <a:srgbClr val="FFFFFF"/>
          </a:solidFill>
          <a:ln w="9360">
            <a:solidFill>
              <a:srgbClr val="000000"/>
            </a:solidFill>
            <a:miter lim="800000"/>
            <a:headEnd/>
            <a:tailEnd/>
          </a:ln>
          <a:effectLst/>
        </p:spPr>
        <p:txBody>
          <a:bodyPr wrap="none" lIns="84408" tIns="42204" rIns="84408" bIns="42204" anchor="ctr"/>
          <a:lstStyle/>
          <a:p>
            <a:endParaRPr lang="it-IT"/>
          </a:p>
        </p:txBody>
      </p:sp>
      <p:sp>
        <p:nvSpPr>
          <p:cNvPr id="57346" name="Rectangle 2"/>
          <p:cNvSpPr txBox="1">
            <a:spLocks noChangeArrowheads="1"/>
          </p:cNvSpPr>
          <p:nvPr>
            <p:ph type="body"/>
          </p:nvPr>
        </p:nvSpPr>
        <p:spPr bwMode="auto">
          <a:xfrm>
            <a:off x="913991" y="4342939"/>
            <a:ext cx="5028485" cy="4202524"/>
          </a:xfrm>
          <a:prstGeom prst="rect">
            <a:avLst/>
          </a:prstGeom>
          <a:noFill/>
          <a:ln>
            <a:round/>
            <a:headEnd/>
            <a:tailEnd/>
          </a:ln>
        </p:spPr>
        <p:txBody>
          <a:bodyPr wrap="none" anchor="ctr"/>
          <a:lstStyle/>
          <a:p>
            <a:endParaRPr lang="it-IT"/>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8"/>
          <p:cNvSpPr>
            <a:spLocks noGrp="1" noChangeArrowheads="1"/>
          </p:cNvSpPr>
          <p:nvPr>
            <p:ph type="sldNum"/>
          </p:nvPr>
        </p:nvSpPr>
        <p:spPr>
          <a:ln/>
        </p:spPr>
        <p:txBody>
          <a:bodyPr/>
          <a:lstStyle/>
          <a:p>
            <a:fld id="{BA7DC136-CF23-4FCF-BBC4-9D7BCB2991C2}" type="slidenum">
              <a:rPr lang="it-IT"/>
              <a:pPr/>
              <a:t>24</a:t>
            </a:fld>
            <a:endParaRPr lang="it-IT"/>
          </a:p>
        </p:txBody>
      </p:sp>
      <p:sp>
        <p:nvSpPr>
          <p:cNvPr id="58369" name="Text Box 1"/>
          <p:cNvSpPr txBox="1">
            <a:spLocks noChangeArrowheads="1"/>
          </p:cNvSpPr>
          <p:nvPr/>
        </p:nvSpPr>
        <p:spPr bwMode="auto">
          <a:xfrm>
            <a:off x="956930" y="686474"/>
            <a:ext cx="4944140" cy="3428114"/>
          </a:xfrm>
          <a:prstGeom prst="rect">
            <a:avLst/>
          </a:prstGeom>
          <a:solidFill>
            <a:srgbClr val="FFFFFF"/>
          </a:solidFill>
          <a:ln w="9360">
            <a:solidFill>
              <a:srgbClr val="000000"/>
            </a:solidFill>
            <a:miter lim="800000"/>
            <a:headEnd/>
            <a:tailEnd/>
          </a:ln>
          <a:effectLst/>
        </p:spPr>
        <p:txBody>
          <a:bodyPr wrap="none" lIns="84408" tIns="42204" rIns="84408" bIns="42204" anchor="ctr"/>
          <a:lstStyle/>
          <a:p>
            <a:endParaRPr lang="it-IT"/>
          </a:p>
        </p:txBody>
      </p:sp>
      <p:sp>
        <p:nvSpPr>
          <p:cNvPr id="58370" name="Rectangle 2"/>
          <p:cNvSpPr txBox="1">
            <a:spLocks noChangeArrowheads="1"/>
          </p:cNvSpPr>
          <p:nvPr>
            <p:ph type="body"/>
          </p:nvPr>
        </p:nvSpPr>
        <p:spPr bwMode="auto">
          <a:xfrm>
            <a:off x="913991" y="4342939"/>
            <a:ext cx="5028485" cy="4202524"/>
          </a:xfrm>
          <a:prstGeom prst="rect">
            <a:avLst/>
          </a:prstGeom>
          <a:noFill/>
          <a:ln>
            <a:round/>
            <a:headEnd/>
            <a:tailEnd/>
          </a:ln>
        </p:spPr>
        <p:txBody>
          <a:bodyPr wrap="none" anchor="ctr"/>
          <a:lstStyle/>
          <a:p>
            <a:endParaRPr lang="it-IT"/>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8"/>
          <p:cNvSpPr>
            <a:spLocks noGrp="1" noChangeArrowheads="1"/>
          </p:cNvSpPr>
          <p:nvPr>
            <p:ph type="sldNum"/>
          </p:nvPr>
        </p:nvSpPr>
        <p:spPr>
          <a:ln/>
        </p:spPr>
        <p:txBody>
          <a:bodyPr/>
          <a:lstStyle/>
          <a:p>
            <a:fld id="{CE70136D-8648-4282-AAF9-CD49BD6DA398}" type="slidenum">
              <a:rPr lang="it-IT"/>
              <a:pPr/>
              <a:t>25</a:t>
            </a:fld>
            <a:endParaRPr lang="it-IT"/>
          </a:p>
        </p:txBody>
      </p:sp>
      <p:sp>
        <p:nvSpPr>
          <p:cNvPr id="59393" name="Text Box 1"/>
          <p:cNvSpPr txBox="1">
            <a:spLocks noChangeArrowheads="1"/>
          </p:cNvSpPr>
          <p:nvPr/>
        </p:nvSpPr>
        <p:spPr bwMode="auto">
          <a:xfrm>
            <a:off x="956930" y="686474"/>
            <a:ext cx="4944140" cy="3428114"/>
          </a:xfrm>
          <a:prstGeom prst="rect">
            <a:avLst/>
          </a:prstGeom>
          <a:solidFill>
            <a:srgbClr val="FFFFFF"/>
          </a:solidFill>
          <a:ln w="9525">
            <a:solidFill>
              <a:srgbClr val="000000"/>
            </a:solidFill>
            <a:miter lim="800000"/>
            <a:headEnd/>
            <a:tailEnd/>
          </a:ln>
          <a:effectLst/>
        </p:spPr>
        <p:txBody>
          <a:bodyPr wrap="none" lIns="84408" tIns="42204" rIns="84408" bIns="42204" anchor="ctr"/>
          <a:lstStyle/>
          <a:p>
            <a:endParaRPr lang="it-IT"/>
          </a:p>
        </p:txBody>
      </p:sp>
      <p:sp>
        <p:nvSpPr>
          <p:cNvPr id="59394" name="Rectangle 2"/>
          <p:cNvSpPr txBox="1">
            <a:spLocks noChangeArrowheads="1"/>
          </p:cNvSpPr>
          <p:nvPr>
            <p:ph type="body"/>
          </p:nvPr>
        </p:nvSpPr>
        <p:spPr bwMode="auto">
          <a:xfrm>
            <a:off x="913991" y="4342939"/>
            <a:ext cx="5028485" cy="4202524"/>
          </a:xfrm>
          <a:prstGeom prst="rect">
            <a:avLst/>
          </a:prstGeom>
          <a:noFill/>
          <a:ln>
            <a:round/>
            <a:headEnd/>
            <a:tailEnd/>
          </a:ln>
        </p:spPr>
        <p:txBody>
          <a:bodyPr wrap="none" anchor="ctr"/>
          <a:lstStyle/>
          <a:p>
            <a:endParaRPr lang="it-IT"/>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8"/>
          <p:cNvSpPr>
            <a:spLocks noGrp="1" noChangeArrowheads="1"/>
          </p:cNvSpPr>
          <p:nvPr>
            <p:ph type="sldNum"/>
          </p:nvPr>
        </p:nvSpPr>
        <p:spPr>
          <a:ln/>
        </p:spPr>
        <p:txBody>
          <a:bodyPr/>
          <a:lstStyle/>
          <a:p>
            <a:fld id="{BCE9C991-CBCB-406B-8E83-59CB632DF595}" type="slidenum">
              <a:rPr lang="it-IT"/>
              <a:pPr/>
              <a:t>26</a:t>
            </a:fld>
            <a:endParaRPr lang="it-IT"/>
          </a:p>
        </p:txBody>
      </p:sp>
      <p:sp>
        <p:nvSpPr>
          <p:cNvPr id="60417" name="Text Box 1"/>
          <p:cNvSpPr txBox="1">
            <a:spLocks noChangeArrowheads="1"/>
          </p:cNvSpPr>
          <p:nvPr/>
        </p:nvSpPr>
        <p:spPr bwMode="auto">
          <a:xfrm>
            <a:off x="956930" y="686474"/>
            <a:ext cx="4944140" cy="3428114"/>
          </a:xfrm>
          <a:prstGeom prst="rect">
            <a:avLst/>
          </a:prstGeom>
          <a:solidFill>
            <a:srgbClr val="FFFFFF"/>
          </a:solidFill>
          <a:ln w="9360">
            <a:solidFill>
              <a:srgbClr val="000000"/>
            </a:solidFill>
            <a:miter lim="800000"/>
            <a:headEnd/>
            <a:tailEnd/>
          </a:ln>
          <a:effectLst/>
        </p:spPr>
        <p:txBody>
          <a:bodyPr wrap="none" lIns="84408" tIns="42204" rIns="84408" bIns="42204" anchor="ctr"/>
          <a:lstStyle/>
          <a:p>
            <a:endParaRPr lang="it-IT"/>
          </a:p>
        </p:txBody>
      </p:sp>
      <p:sp>
        <p:nvSpPr>
          <p:cNvPr id="60418" name="Rectangle 2"/>
          <p:cNvSpPr txBox="1">
            <a:spLocks noChangeArrowheads="1"/>
          </p:cNvSpPr>
          <p:nvPr>
            <p:ph type="body"/>
          </p:nvPr>
        </p:nvSpPr>
        <p:spPr bwMode="auto">
          <a:xfrm>
            <a:off x="913991" y="4342939"/>
            <a:ext cx="5028485" cy="4202524"/>
          </a:xfrm>
          <a:prstGeom prst="rect">
            <a:avLst/>
          </a:prstGeom>
          <a:noFill/>
          <a:ln>
            <a:round/>
            <a:headEnd/>
            <a:tailEnd/>
          </a:ln>
        </p:spPr>
        <p:txBody>
          <a:bodyPr wrap="none" anchor="ctr"/>
          <a:lstStyle/>
          <a:p>
            <a:endParaRPr lang="it-IT"/>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8"/>
          <p:cNvSpPr>
            <a:spLocks noGrp="1" noChangeArrowheads="1"/>
          </p:cNvSpPr>
          <p:nvPr>
            <p:ph type="sldNum"/>
          </p:nvPr>
        </p:nvSpPr>
        <p:spPr>
          <a:ln/>
        </p:spPr>
        <p:txBody>
          <a:bodyPr/>
          <a:lstStyle/>
          <a:p>
            <a:fld id="{10591D5C-071B-4EF2-A0E2-C690E7D5A0F5}" type="slidenum">
              <a:rPr lang="it-IT"/>
              <a:pPr/>
              <a:t>27</a:t>
            </a:fld>
            <a:endParaRPr lang="it-IT"/>
          </a:p>
        </p:txBody>
      </p:sp>
      <p:sp>
        <p:nvSpPr>
          <p:cNvPr id="61441" name="Text Box 1"/>
          <p:cNvSpPr txBox="1">
            <a:spLocks noChangeArrowheads="1"/>
          </p:cNvSpPr>
          <p:nvPr/>
        </p:nvSpPr>
        <p:spPr bwMode="auto">
          <a:xfrm>
            <a:off x="956930" y="686474"/>
            <a:ext cx="4944140" cy="3428114"/>
          </a:xfrm>
          <a:prstGeom prst="rect">
            <a:avLst/>
          </a:prstGeom>
          <a:solidFill>
            <a:srgbClr val="FFFFFF"/>
          </a:solidFill>
          <a:ln w="9360">
            <a:solidFill>
              <a:srgbClr val="000000"/>
            </a:solidFill>
            <a:miter lim="800000"/>
            <a:headEnd/>
            <a:tailEnd/>
          </a:ln>
          <a:effectLst/>
        </p:spPr>
        <p:txBody>
          <a:bodyPr wrap="none" lIns="84408" tIns="42204" rIns="84408" bIns="42204" anchor="ctr"/>
          <a:lstStyle/>
          <a:p>
            <a:endParaRPr lang="it-IT"/>
          </a:p>
        </p:txBody>
      </p:sp>
      <p:sp>
        <p:nvSpPr>
          <p:cNvPr id="61442" name="Rectangle 2"/>
          <p:cNvSpPr txBox="1">
            <a:spLocks noChangeArrowheads="1"/>
          </p:cNvSpPr>
          <p:nvPr>
            <p:ph type="body"/>
          </p:nvPr>
        </p:nvSpPr>
        <p:spPr bwMode="auto">
          <a:xfrm>
            <a:off x="913991" y="4342939"/>
            <a:ext cx="5028485" cy="4202524"/>
          </a:xfrm>
          <a:prstGeom prst="rect">
            <a:avLst/>
          </a:prstGeom>
          <a:noFill/>
          <a:ln>
            <a:round/>
            <a:headEnd/>
            <a:tailEnd/>
          </a:ln>
        </p:spPr>
        <p:txBody>
          <a:bodyPr wrap="none" anchor="ctr"/>
          <a:lstStyle/>
          <a:p>
            <a:endParaRPr lang="it-IT"/>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8"/>
          <p:cNvSpPr>
            <a:spLocks noGrp="1" noChangeArrowheads="1"/>
          </p:cNvSpPr>
          <p:nvPr>
            <p:ph type="sldNum"/>
          </p:nvPr>
        </p:nvSpPr>
        <p:spPr>
          <a:ln/>
        </p:spPr>
        <p:txBody>
          <a:bodyPr/>
          <a:lstStyle/>
          <a:p>
            <a:fld id="{993C9C83-ABAD-43C3-BC85-38A5BD576F7B}" type="slidenum">
              <a:rPr lang="it-IT"/>
              <a:pPr/>
              <a:t>4</a:t>
            </a:fld>
            <a:endParaRPr lang="it-IT"/>
          </a:p>
        </p:txBody>
      </p:sp>
      <p:sp>
        <p:nvSpPr>
          <p:cNvPr id="39937" name="Text Box 1"/>
          <p:cNvSpPr txBox="1">
            <a:spLocks noChangeArrowheads="1"/>
          </p:cNvSpPr>
          <p:nvPr/>
        </p:nvSpPr>
        <p:spPr bwMode="auto">
          <a:xfrm>
            <a:off x="956930" y="686474"/>
            <a:ext cx="4944140" cy="3428114"/>
          </a:xfrm>
          <a:prstGeom prst="rect">
            <a:avLst/>
          </a:prstGeom>
          <a:solidFill>
            <a:srgbClr val="FFFFFF"/>
          </a:solidFill>
          <a:ln w="9360">
            <a:solidFill>
              <a:srgbClr val="000000"/>
            </a:solidFill>
            <a:miter lim="800000"/>
            <a:headEnd/>
            <a:tailEnd/>
          </a:ln>
          <a:effectLst/>
        </p:spPr>
        <p:txBody>
          <a:bodyPr wrap="none" lIns="84408" tIns="42204" rIns="84408" bIns="42204" anchor="ctr"/>
          <a:lstStyle/>
          <a:p>
            <a:endParaRPr lang="it-IT"/>
          </a:p>
        </p:txBody>
      </p:sp>
      <p:sp>
        <p:nvSpPr>
          <p:cNvPr id="39938" name="Rectangle 2"/>
          <p:cNvSpPr txBox="1">
            <a:spLocks noChangeArrowheads="1"/>
          </p:cNvSpPr>
          <p:nvPr>
            <p:ph type="body"/>
          </p:nvPr>
        </p:nvSpPr>
        <p:spPr bwMode="auto">
          <a:xfrm>
            <a:off x="913991" y="4342939"/>
            <a:ext cx="5028485" cy="4202524"/>
          </a:xfrm>
          <a:prstGeom prst="rect">
            <a:avLst/>
          </a:prstGeom>
          <a:noFill/>
          <a:ln>
            <a:round/>
            <a:headEnd/>
            <a:tailEnd/>
          </a:ln>
        </p:spPr>
        <p:txBody>
          <a:bodyPr wrap="none" anchor="ctr"/>
          <a:lstStyle/>
          <a:p>
            <a:endParaRPr lang="it-IT"/>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8"/>
          <p:cNvSpPr>
            <a:spLocks noGrp="1" noChangeArrowheads="1"/>
          </p:cNvSpPr>
          <p:nvPr>
            <p:ph type="sldNum"/>
          </p:nvPr>
        </p:nvSpPr>
        <p:spPr>
          <a:ln/>
        </p:spPr>
        <p:txBody>
          <a:bodyPr/>
          <a:lstStyle/>
          <a:p>
            <a:fld id="{868C3B2B-768C-4D09-9774-17C8ECB0F996}" type="slidenum">
              <a:rPr lang="it-IT"/>
              <a:pPr/>
              <a:t>5</a:t>
            </a:fld>
            <a:endParaRPr lang="it-IT"/>
          </a:p>
        </p:txBody>
      </p:sp>
      <p:sp>
        <p:nvSpPr>
          <p:cNvPr id="40961" name="Text Box 1"/>
          <p:cNvSpPr txBox="1">
            <a:spLocks noChangeArrowheads="1"/>
          </p:cNvSpPr>
          <p:nvPr/>
        </p:nvSpPr>
        <p:spPr bwMode="auto">
          <a:xfrm>
            <a:off x="956930" y="686474"/>
            <a:ext cx="4944140" cy="3428114"/>
          </a:xfrm>
          <a:prstGeom prst="rect">
            <a:avLst/>
          </a:prstGeom>
          <a:solidFill>
            <a:srgbClr val="FFFFFF"/>
          </a:solidFill>
          <a:ln w="9360">
            <a:solidFill>
              <a:srgbClr val="000000"/>
            </a:solidFill>
            <a:miter lim="800000"/>
            <a:headEnd/>
            <a:tailEnd/>
          </a:ln>
          <a:effectLst/>
        </p:spPr>
        <p:txBody>
          <a:bodyPr wrap="none" lIns="84408" tIns="42204" rIns="84408" bIns="42204" anchor="ctr"/>
          <a:lstStyle/>
          <a:p>
            <a:endParaRPr lang="it-IT"/>
          </a:p>
        </p:txBody>
      </p:sp>
      <p:sp>
        <p:nvSpPr>
          <p:cNvPr id="40962" name="Rectangle 2"/>
          <p:cNvSpPr txBox="1">
            <a:spLocks noChangeArrowheads="1"/>
          </p:cNvSpPr>
          <p:nvPr>
            <p:ph type="body"/>
          </p:nvPr>
        </p:nvSpPr>
        <p:spPr bwMode="auto">
          <a:xfrm>
            <a:off x="913991" y="4342939"/>
            <a:ext cx="5028485" cy="4202524"/>
          </a:xfrm>
          <a:prstGeom prst="rect">
            <a:avLst/>
          </a:prstGeom>
          <a:noFill/>
          <a:ln>
            <a:round/>
            <a:headEnd/>
            <a:tailEnd/>
          </a:ln>
        </p:spPr>
        <p:txBody>
          <a:bodyPr wrap="none" anchor="ctr"/>
          <a:lstStyle/>
          <a:p>
            <a:endParaRPr lang="it-IT"/>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8"/>
          <p:cNvSpPr>
            <a:spLocks noGrp="1" noChangeArrowheads="1"/>
          </p:cNvSpPr>
          <p:nvPr>
            <p:ph type="sldNum"/>
          </p:nvPr>
        </p:nvSpPr>
        <p:spPr>
          <a:ln/>
        </p:spPr>
        <p:txBody>
          <a:bodyPr/>
          <a:lstStyle/>
          <a:p>
            <a:fld id="{4E3B9CAA-93B0-4244-A6AB-129BFEED8199}" type="slidenum">
              <a:rPr lang="it-IT"/>
              <a:pPr/>
              <a:t>6</a:t>
            </a:fld>
            <a:endParaRPr lang="it-IT"/>
          </a:p>
        </p:txBody>
      </p:sp>
      <p:sp>
        <p:nvSpPr>
          <p:cNvPr id="41985" name="Text Box 1"/>
          <p:cNvSpPr txBox="1">
            <a:spLocks noChangeArrowheads="1"/>
          </p:cNvSpPr>
          <p:nvPr/>
        </p:nvSpPr>
        <p:spPr bwMode="auto">
          <a:xfrm>
            <a:off x="956930" y="686474"/>
            <a:ext cx="4944140" cy="3428114"/>
          </a:xfrm>
          <a:prstGeom prst="rect">
            <a:avLst/>
          </a:prstGeom>
          <a:solidFill>
            <a:srgbClr val="FFFFFF"/>
          </a:solidFill>
          <a:ln w="9360">
            <a:solidFill>
              <a:srgbClr val="000000"/>
            </a:solidFill>
            <a:miter lim="800000"/>
            <a:headEnd/>
            <a:tailEnd/>
          </a:ln>
          <a:effectLst/>
        </p:spPr>
        <p:txBody>
          <a:bodyPr wrap="none" lIns="84408" tIns="42204" rIns="84408" bIns="42204" anchor="ctr"/>
          <a:lstStyle/>
          <a:p>
            <a:endParaRPr lang="it-IT"/>
          </a:p>
        </p:txBody>
      </p:sp>
      <p:sp>
        <p:nvSpPr>
          <p:cNvPr id="41986" name="Rectangle 2"/>
          <p:cNvSpPr txBox="1">
            <a:spLocks noChangeArrowheads="1"/>
          </p:cNvSpPr>
          <p:nvPr>
            <p:ph type="body"/>
          </p:nvPr>
        </p:nvSpPr>
        <p:spPr bwMode="auto">
          <a:xfrm>
            <a:off x="913991" y="4342939"/>
            <a:ext cx="5028485" cy="4202524"/>
          </a:xfrm>
          <a:prstGeom prst="rect">
            <a:avLst/>
          </a:prstGeom>
          <a:noFill/>
          <a:ln>
            <a:round/>
            <a:headEnd/>
            <a:tailEnd/>
          </a:ln>
        </p:spPr>
        <p:txBody>
          <a:bodyPr wrap="none" anchor="ctr"/>
          <a:lstStyle/>
          <a:p>
            <a:endParaRPr lang="it-IT"/>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8"/>
          <p:cNvSpPr>
            <a:spLocks noGrp="1" noChangeArrowheads="1"/>
          </p:cNvSpPr>
          <p:nvPr>
            <p:ph type="sldNum"/>
          </p:nvPr>
        </p:nvSpPr>
        <p:spPr>
          <a:ln/>
        </p:spPr>
        <p:txBody>
          <a:bodyPr/>
          <a:lstStyle/>
          <a:p>
            <a:fld id="{FE7F336E-8072-49D8-B7CD-E65D5C85D902}" type="slidenum">
              <a:rPr lang="it-IT"/>
              <a:pPr/>
              <a:t>7</a:t>
            </a:fld>
            <a:endParaRPr lang="it-IT"/>
          </a:p>
        </p:txBody>
      </p:sp>
      <p:sp>
        <p:nvSpPr>
          <p:cNvPr id="43009" name="Text Box 1"/>
          <p:cNvSpPr txBox="1">
            <a:spLocks noChangeArrowheads="1"/>
          </p:cNvSpPr>
          <p:nvPr/>
        </p:nvSpPr>
        <p:spPr bwMode="auto">
          <a:xfrm>
            <a:off x="956930" y="686474"/>
            <a:ext cx="4944140" cy="3428114"/>
          </a:xfrm>
          <a:prstGeom prst="rect">
            <a:avLst/>
          </a:prstGeom>
          <a:solidFill>
            <a:srgbClr val="FFFFFF"/>
          </a:solidFill>
          <a:ln w="9360">
            <a:solidFill>
              <a:srgbClr val="000000"/>
            </a:solidFill>
            <a:miter lim="800000"/>
            <a:headEnd/>
            <a:tailEnd/>
          </a:ln>
          <a:effectLst/>
        </p:spPr>
        <p:txBody>
          <a:bodyPr wrap="none" lIns="84408" tIns="42204" rIns="84408" bIns="42204" anchor="ctr"/>
          <a:lstStyle/>
          <a:p>
            <a:endParaRPr lang="it-IT"/>
          </a:p>
        </p:txBody>
      </p:sp>
      <p:sp>
        <p:nvSpPr>
          <p:cNvPr id="43010" name="Rectangle 2"/>
          <p:cNvSpPr txBox="1">
            <a:spLocks noChangeArrowheads="1"/>
          </p:cNvSpPr>
          <p:nvPr>
            <p:ph type="body"/>
          </p:nvPr>
        </p:nvSpPr>
        <p:spPr bwMode="auto">
          <a:xfrm>
            <a:off x="913991" y="4342939"/>
            <a:ext cx="5028485" cy="4202524"/>
          </a:xfrm>
          <a:prstGeom prst="rect">
            <a:avLst/>
          </a:prstGeom>
          <a:noFill/>
          <a:ln>
            <a:round/>
            <a:headEnd/>
            <a:tailEnd/>
          </a:ln>
        </p:spPr>
        <p:txBody>
          <a:bodyPr wrap="none" anchor="ctr"/>
          <a:lstStyle/>
          <a:p>
            <a:endParaRPr lang="it-IT"/>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8"/>
          <p:cNvSpPr>
            <a:spLocks noGrp="1" noChangeArrowheads="1"/>
          </p:cNvSpPr>
          <p:nvPr>
            <p:ph type="sldNum"/>
          </p:nvPr>
        </p:nvSpPr>
        <p:spPr>
          <a:ln/>
        </p:spPr>
        <p:txBody>
          <a:bodyPr/>
          <a:lstStyle/>
          <a:p>
            <a:fld id="{FB7EDB05-085F-4C0A-A7E7-80BA7865B208}" type="slidenum">
              <a:rPr lang="it-IT"/>
              <a:pPr/>
              <a:t>8</a:t>
            </a:fld>
            <a:endParaRPr lang="it-IT"/>
          </a:p>
        </p:txBody>
      </p:sp>
      <p:sp>
        <p:nvSpPr>
          <p:cNvPr id="37889" name="Text Box 1"/>
          <p:cNvSpPr txBox="1">
            <a:spLocks noChangeArrowheads="1"/>
          </p:cNvSpPr>
          <p:nvPr/>
        </p:nvSpPr>
        <p:spPr bwMode="auto">
          <a:xfrm>
            <a:off x="956930" y="686474"/>
            <a:ext cx="4944140" cy="3428114"/>
          </a:xfrm>
          <a:prstGeom prst="rect">
            <a:avLst/>
          </a:prstGeom>
          <a:solidFill>
            <a:srgbClr val="FFFFFF"/>
          </a:solidFill>
          <a:ln w="9525">
            <a:solidFill>
              <a:srgbClr val="000000"/>
            </a:solidFill>
            <a:miter lim="800000"/>
            <a:headEnd/>
            <a:tailEnd/>
          </a:ln>
          <a:effectLst/>
        </p:spPr>
        <p:txBody>
          <a:bodyPr wrap="none" lIns="84408" tIns="42204" rIns="84408" bIns="42204" anchor="ctr"/>
          <a:lstStyle/>
          <a:p>
            <a:endParaRPr lang="it-IT"/>
          </a:p>
        </p:txBody>
      </p:sp>
      <p:sp>
        <p:nvSpPr>
          <p:cNvPr id="37890" name="Rectangle 2"/>
          <p:cNvSpPr txBox="1">
            <a:spLocks noGrp="1" noChangeArrowheads="1"/>
          </p:cNvSpPr>
          <p:nvPr>
            <p:ph type="body"/>
          </p:nvPr>
        </p:nvSpPr>
        <p:spPr bwMode="auto">
          <a:xfrm>
            <a:off x="913991" y="4342939"/>
            <a:ext cx="5028485" cy="4202524"/>
          </a:xfrm>
          <a:prstGeom prst="rect">
            <a:avLst/>
          </a:prstGeom>
          <a:noFill/>
          <a:ln>
            <a:round/>
            <a:headEnd/>
            <a:tailEnd/>
          </a:ln>
        </p:spPr>
        <p:txBody>
          <a:bodyPr wrap="none" anchor="ctr"/>
          <a:lstStyle/>
          <a:p>
            <a:endParaRPr lang="it-IT"/>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18"/>
          <p:cNvSpPr>
            <a:spLocks noGrp="1" noChangeArrowheads="1"/>
          </p:cNvSpPr>
          <p:nvPr>
            <p:ph type="sldNum"/>
          </p:nvPr>
        </p:nvSpPr>
        <p:spPr>
          <a:ln/>
        </p:spPr>
        <p:txBody>
          <a:bodyPr/>
          <a:lstStyle/>
          <a:p>
            <a:fld id="{B27581C6-E311-4C12-90A2-4DD83A0ECEF5}" type="slidenum">
              <a:rPr lang="it-IT"/>
              <a:pPr/>
              <a:t>9</a:t>
            </a:fld>
            <a:endParaRPr lang="it-IT"/>
          </a:p>
        </p:txBody>
      </p:sp>
      <p:sp>
        <p:nvSpPr>
          <p:cNvPr id="58369" name="Text Box 1"/>
          <p:cNvSpPr txBox="1">
            <a:spLocks noChangeArrowheads="1"/>
          </p:cNvSpPr>
          <p:nvPr/>
        </p:nvSpPr>
        <p:spPr bwMode="auto">
          <a:xfrm>
            <a:off x="990600" y="768350"/>
            <a:ext cx="5118100" cy="3836988"/>
          </a:xfrm>
          <a:prstGeom prst="rect">
            <a:avLst/>
          </a:prstGeom>
          <a:solidFill>
            <a:srgbClr val="FFFFFF"/>
          </a:solidFill>
          <a:ln w="9360">
            <a:solidFill>
              <a:srgbClr val="000000"/>
            </a:solidFill>
            <a:miter lim="800000"/>
            <a:headEnd/>
            <a:tailEnd/>
          </a:ln>
          <a:effectLst/>
        </p:spPr>
        <p:txBody>
          <a:bodyPr wrap="none" anchor="ctr"/>
          <a:lstStyle/>
          <a:p>
            <a:endParaRPr lang="it-IT"/>
          </a:p>
        </p:txBody>
      </p:sp>
      <p:sp>
        <p:nvSpPr>
          <p:cNvPr id="58370" name="Rectangle 2"/>
          <p:cNvSpPr txBox="1">
            <a:spLocks noGrp="1" noChangeArrowheads="1"/>
          </p:cNvSpPr>
          <p:nvPr>
            <p:ph type="body"/>
          </p:nvPr>
        </p:nvSpPr>
        <p:spPr bwMode="auto">
          <a:xfrm>
            <a:off x="946150" y="4860925"/>
            <a:ext cx="5205413" cy="4703763"/>
          </a:xfrm>
          <a:prstGeom prst="rect">
            <a:avLst/>
          </a:prstGeom>
          <a:noFill/>
          <a:ln>
            <a:round/>
            <a:headEnd/>
            <a:tailEnd/>
          </a:ln>
        </p:spPr>
        <p:txBody>
          <a:bodyPr wrap="none" anchor="ctr"/>
          <a:lstStyle/>
          <a:p>
            <a:endParaRPr lang="it-IT"/>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8"/>
          <p:cNvSpPr>
            <a:spLocks noGrp="1" noChangeArrowheads="1"/>
          </p:cNvSpPr>
          <p:nvPr>
            <p:ph type="sldNum"/>
          </p:nvPr>
        </p:nvSpPr>
        <p:spPr>
          <a:ln/>
        </p:spPr>
        <p:txBody>
          <a:bodyPr/>
          <a:lstStyle/>
          <a:p>
            <a:fld id="{6837D04D-0875-4848-9F3E-1C0A670D764E}" type="slidenum">
              <a:rPr lang="it-IT"/>
              <a:pPr/>
              <a:t>12</a:t>
            </a:fld>
            <a:endParaRPr lang="it-IT"/>
          </a:p>
        </p:txBody>
      </p:sp>
      <p:sp>
        <p:nvSpPr>
          <p:cNvPr id="46081" name="Text Box 1"/>
          <p:cNvSpPr txBox="1">
            <a:spLocks noChangeArrowheads="1"/>
          </p:cNvSpPr>
          <p:nvPr/>
        </p:nvSpPr>
        <p:spPr bwMode="auto">
          <a:xfrm>
            <a:off x="956930" y="686474"/>
            <a:ext cx="4944140" cy="3428114"/>
          </a:xfrm>
          <a:prstGeom prst="rect">
            <a:avLst/>
          </a:prstGeom>
          <a:solidFill>
            <a:srgbClr val="FFFFFF"/>
          </a:solidFill>
          <a:ln w="9360">
            <a:solidFill>
              <a:srgbClr val="000000"/>
            </a:solidFill>
            <a:miter lim="800000"/>
            <a:headEnd/>
            <a:tailEnd/>
          </a:ln>
          <a:effectLst/>
        </p:spPr>
        <p:txBody>
          <a:bodyPr wrap="none" lIns="84408" tIns="42204" rIns="84408" bIns="42204" anchor="ctr"/>
          <a:lstStyle/>
          <a:p>
            <a:endParaRPr lang="it-IT"/>
          </a:p>
        </p:txBody>
      </p:sp>
      <p:sp>
        <p:nvSpPr>
          <p:cNvPr id="46082" name="Rectangle 2"/>
          <p:cNvSpPr txBox="1">
            <a:spLocks noChangeArrowheads="1"/>
          </p:cNvSpPr>
          <p:nvPr>
            <p:ph type="body"/>
          </p:nvPr>
        </p:nvSpPr>
        <p:spPr bwMode="auto">
          <a:xfrm>
            <a:off x="913991" y="4342939"/>
            <a:ext cx="5028485" cy="4202524"/>
          </a:xfrm>
          <a:prstGeom prst="rect">
            <a:avLst/>
          </a:prstGeom>
          <a:noFill/>
          <a:ln>
            <a:round/>
            <a:headEnd/>
            <a:tailEnd/>
          </a:ln>
        </p:spPr>
        <p:txBody>
          <a:bodyPr wrap="none" anchor="ctr"/>
          <a:lstStyle/>
          <a:p>
            <a:endParaRPr lang="it-IT"/>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titolo">
    <p:bg>
      <p:bgRef idx="1001">
        <a:schemeClr val="bg1"/>
      </p:bgRef>
    </p:bg>
    <p:spTree>
      <p:nvGrpSpPr>
        <p:cNvPr id="1" name=""/>
        <p:cNvGrpSpPr/>
        <p:nvPr/>
      </p:nvGrpSpPr>
      <p:grpSpPr>
        <a:xfrm>
          <a:off x="0" y="0"/>
          <a:ext cx="0" cy="0"/>
          <a:chOff x="0" y="0"/>
          <a:chExt cx="0" cy="0"/>
        </a:xfrm>
      </p:grpSpPr>
      <p:sp>
        <p:nvSpPr>
          <p:cNvPr id="8" name="Titolo 7"/>
          <p:cNvSpPr>
            <a:spLocks noGrp="1"/>
          </p:cNvSpPr>
          <p:nvPr>
            <p:ph type="ctrTitle"/>
          </p:nvPr>
        </p:nvSpPr>
        <p:spPr>
          <a:xfrm>
            <a:off x="2286000" y="3124200"/>
            <a:ext cx="6172200" cy="1894362"/>
          </a:xfrm>
        </p:spPr>
        <p:txBody>
          <a:bodyPr/>
          <a:lstStyle>
            <a:lvl1pPr>
              <a:defRPr b="1"/>
            </a:lvl1pPr>
          </a:lstStyle>
          <a:p>
            <a:r>
              <a:rPr kumimoji="0" lang="it-IT" smtClean="0"/>
              <a:t>Fare clic per modificare lo stile del titolo</a:t>
            </a:r>
            <a:endParaRPr kumimoji="0" lang="en-US"/>
          </a:p>
        </p:txBody>
      </p:sp>
      <p:sp>
        <p:nvSpPr>
          <p:cNvPr id="9" name="Sottotitolo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it-IT" smtClean="0"/>
              <a:t>Fare clic per modificare lo stile del sottotitolo dello schema</a:t>
            </a:r>
            <a:endParaRPr kumimoji="0" lang="en-US"/>
          </a:p>
        </p:txBody>
      </p:sp>
      <p:sp>
        <p:nvSpPr>
          <p:cNvPr id="28" name="Segnaposto data 27"/>
          <p:cNvSpPr>
            <a:spLocks noGrp="1"/>
          </p:cNvSpPr>
          <p:nvPr>
            <p:ph type="dt" sz="half" idx="10"/>
          </p:nvPr>
        </p:nvSpPr>
        <p:spPr bwMode="auto">
          <a:xfrm rot="5400000">
            <a:off x="7764621" y="1174097"/>
            <a:ext cx="2286000" cy="381000"/>
          </a:xfrm>
        </p:spPr>
        <p:txBody>
          <a:bodyPr/>
          <a:lstStyle/>
          <a:p>
            <a:fld id="{52E5B279-1BBE-4E53-A7D0-676E52766FA5}" type="datetimeFigureOut">
              <a:rPr lang="it-IT" smtClean="0"/>
              <a:pPr/>
              <a:t>25/03/2014</a:t>
            </a:fld>
            <a:endParaRPr lang="it-IT"/>
          </a:p>
        </p:txBody>
      </p:sp>
      <p:sp>
        <p:nvSpPr>
          <p:cNvPr id="17" name="Segnaposto piè di pagina 16"/>
          <p:cNvSpPr>
            <a:spLocks noGrp="1"/>
          </p:cNvSpPr>
          <p:nvPr>
            <p:ph type="ftr" sz="quarter" idx="11"/>
          </p:nvPr>
        </p:nvSpPr>
        <p:spPr bwMode="auto">
          <a:xfrm rot="5400000">
            <a:off x="7077269" y="4181669"/>
            <a:ext cx="3657600" cy="384048"/>
          </a:xfrm>
        </p:spPr>
        <p:txBody>
          <a:bodyPr/>
          <a:lstStyle/>
          <a:p>
            <a:endParaRPr lang="it-IT"/>
          </a:p>
        </p:txBody>
      </p:sp>
      <p:sp>
        <p:nvSpPr>
          <p:cNvPr id="10" name="Rettangolo 9"/>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ttangolo 11"/>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Rettangolo 13"/>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Rettangolo 18"/>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Connettore 1 10"/>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Connettore 1 17"/>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0" name="Connettore 1 19"/>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Connettore 1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Connettore 1 14"/>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2" name="Connettore 1 21"/>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7" name="Rettangolo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le 20"/>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le 22"/>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Ovale 23"/>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Ovale 25"/>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Ovale 24"/>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Segnaposto numero diapositiva 28"/>
          <p:cNvSpPr>
            <a:spLocks noGrp="1"/>
          </p:cNvSpPr>
          <p:nvPr>
            <p:ph type="sldNum" sz="quarter" idx="12"/>
          </p:nvPr>
        </p:nvSpPr>
        <p:spPr bwMode="auto">
          <a:xfrm>
            <a:off x="1325544" y="4928702"/>
            <a:ext cx="609600" cy="517524"/>
          </a:xfrm>
        </p:spPr>
        <p:txBody>
          <a:bodyPr/>
          <a:lstStyle/>
          <a:p>
            <a:fld id="{CFF581A1-B684-4B97-B312-71CC7BB8BD4E}" type="slidenum">
              <a:rPr lang="it-IT" smtClean="0"/>
              <a:pPr/>
              <a:t>‹N›</a:t>
            </a:fld>
            <a:endParaRPr lang="it-IT"/>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kumimoji="0" lang="it-IT" smtClean="0"/>
              <a:t>Fare clic per modificare lo stile del titolo</a:t>
            </a:r>
            <a:endParaRPr kumimoji="0" lang="en-US"/>
          </a:p>
        </p:txBody>
      </p:sp>
      <p:sp>
        <p:nvSpPr>
          <p:cNvPr id="3" name="Segnaposto testo verticale 2"/>
          <p:cNvSpPr>
            <a:spLocks noGrp="1"/>
          </p:cNvSpPr>
          <p:nvPr>
            <p:ph type="body" orient="vert" idx="1"/>
          </p:nvPr>
        </p:nvSpPr>
        <p:spPr/>
        <p:txBody>
          <a:bodyPr vert="eaVert"/>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4" name="Segnaposto data 3"/>
          <p:cNvSpPr>
            <a:spLocks noGrp="1"/>
          </p:cNvSpPr>
          <p:nvPr>
            <p:ph type="dt" sz="half" idx="10"/>
          </p:nvPr>
        </p:nvSpPr>
        <p:spPr/>
        <p:txBody>
          <a:bodyPr/>
          <a:lstStyle/>
          <a:p>
            <a:fld id="{52E5B279-1BBE-4E53-A7D0-676E52766FA5}" type="datetimeFigureOut">
              <a:rPr lang="it-IT" smtClean="0"/>
              <a:pPr/>
              <a:t>25/03/2014</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CFF581A1-B684-4B97-B312-71CC7BB8BD4E}" type="slidenum">
              <a:rPr lang="it-IT" smtClean="0"/>
              <a:pPr/>
              <a:t>‹N›</a:t>
            </a:fld>
            <a:endParaRPr lang="it-IT"/>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629400" y="274639"/>
            <a:ext cx="1676400" cy="5851525"/>
          </a:xfrm>
        </p:spPr>
        <p:txBody>
          <a:bodyPr vert="eaVert"/>
          <a:lstStyle/>
          <a:p>
            <a:r>
              <a:rPr kumimoji="0" lang="it-IT" smtClean="0"/>
              <a:t>Fare clic per modificare lo stile del titolo</a:t>
            </a:r>
            <a:endParaRPr kumimoji="0" lang="en-US"/>
          </a:p>
        </p:txBody>
      </p:sp>
      <p:sp>
        <p:nvSpPr>
          <p:cNvPr id="3" name="Segnaposto testo verticale 2"/>
          <p:cNvSpPr>
            <a:spLocks noGrp="1"/>
          </p:cNvSpPr>
          <p:nvPr>
            <p:ph type="body" orient="vert" idx="1"/>
          </p:nvPr>
        </p:nvSpPr>
        <p:spPr>
          <a:xfrm>
            <a:off x="457200" y="274638"/>
            <a:ext cx="6019800" cy="5851525"/>
          </a:xfrm>
        </p:spPr>
        <p:txBody>
          <a:bodyPr vert="eaVert"/>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4" name="Segnaposto data 3"/>
          <p:cNvSpPr>
            <a:spLocks noGrp="1"/>
          </p:cNvSpPr>
          <p:nvPr>
            <p:ph type="dt" sz="half" idx="10"/>
          </p:nvPr>
        </p:nvSpPr>
        <p:spPr/>
        <p:txBody>
          <a:bodyPr/>
          <a:lstStyle/>
          <a:p>
            <a:fld id="{52E5B279-1BBE-4E53-A7D0-676E52766FA5}" type="datetimeFigureOut">
              <a:rPr lang="it-IT" smtClean="0"/>
              <a:pPr/>
              <a:t>25/03/2014</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CFF581A1-B684-4B97-B312-71CC7BB8BD4E}" type="slidenum">
              <a:rPr lang="it-IT" smtClean="0"/>
              <a:pPr/>
              <a:t>‹N›</a:t>
            </a:fld>
            <a:endParaRPr lang="it-IT"/>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kumimoji="0" lang="it-IT" smtClean="0"/>
              <a:t>Fare clic per modificare lo stile del titolo</a:t>
            </a:r>
            <a:endParaRPr kumimoji="0" lang="en-US"/>
          </a:p>
        </p:txBody>
      </p:sp>
      <p:sp>
        <p:nvSpPr>
          <p:cNvPr id="8" name="Segnaposto contenuto 7"/>
          <p:cNvSpPr>
            <a:spLocks noGrp="1"/>
          </p:cNvSpPr>
          <p:nvPr>
            <p:ph sz="quarter" idx="1"/>
          </p:nvPr>
        </p:nvSpPr>
        <p:spPr>
          <a:xfrm>
            <a:off x="457200" y="1600200"/>
            <a:ext cx="7467600" cy="4873752"/>
          </a:xfrm>
        </p:spPr>
        <p:txBody>
          <a:bodyPr/>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7" name="Segnaposto data 6"/>
          <p:cNvSpPr>
            <a:spLocks noGrp="1"/>
          </p:cNvSpPr>
          <p:nvPr>
            <p:ph type="dt" sz="half" idx="14"/>
          </p:nvPr>
        </p:nvSpPr>
        <p:spPr/>
        <p:txBody>
          <a:bodyPr rtlCol="0"/>
          <a:lstStyle/>
          <a:p>
            <a:fld id="{52E5B279-1BBE-4E53-A7D0-676E52766FA5}" type="datetimeFigureOut">
              <a:rPr lang="it-IT" smtClean="0"/>
              <a:pPr/>
              <a:t>25/03/2014</a:t>
            </a:fld>
            <a:endParaRPr lang="it-IT"/>
          </a:p>
        </p:txBody>
      </p:sp>
      <p:sp>
        <p:nvSpPr>
          <p:cNvPr id="9" name="Segnaposto numero diapositiva 8"/>
          <p:cNvSpPr>
            <a:spLocks noGrp="1"/>
          </p:cNvSpPr>
          <p:nvPr>
            <p:ph type="sldNum" sz="quarter" idx="15"/>
          </p:nvPr>
        </p:nvSpPr>
        <p:spPr/>
        <p:txBody>
          <a:bodyPr rtlCol="0"/>
          <a:lstStyle/>
          <a:p>
            <a:fld id="{CFF581A1-B684-4B97-B312-71CC7BB8BD4E}" type="slidenum">
              <a:rPr lang="it-IT" smtClean="0"/>
              <a:pPr/>
              <a:t>‹N›</a:t>
            </a:fld>
            <a:endParaRPr lang="it-IT"/>
          </a:p>
        </p:txBody>
      </p:sp>
      <p:sp>
        <p:nvSpPr>
          <p:cNvPr id="10" name="Segnaposto piè di pagina 9"/>
          <p:cNvSpPr>
            <a:spLocks noGrp="1"/>
          </p:cNvSpPr>
          <p:nvPr>
            <p:ph type="ftr" sz="quarter" idx="16"/>
          </p:nvPr>
        </p:nvSpPr>
        <p:spPr/>
        <p:txBody>
          <a:bodyPr rtlCol="0"/>
          <a:lstStyle/>
          <a:p>
            <a:endParaRPr lang="it-IT"/>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Intestazione sezione">
    <p:bg>
      <p:bgRef idx="1001">
        <a:schemeClr val="bg2"/>
      </p:bgRef>
    </p:bg>
    <p:spTree>
      <p:nvGrpSpPr>
        <p:cNvPr id="1" name=""/>
        <p:cNvGrpSpPr/>
        <p:nvPr/>
      </p:nvGrpSpPr>
      <p:grpSpPr>
        <a:xfrm>
          <a:off x="0" y="0"/>
          <a:ext cx="0" cy="0"/>
          <a:chOff x="0" y="0"/>
          <a:chExt cx="0" cy="0"/>
        </a:xfrm>
      </p:grpSpPr>
      <p:sp>
        <p:nvSpPr>
          <p:cNvPr id="2" name="Titolo 1"/>
          <p:cNvSpPr>
            <a:spLocks noGrp="1"/>
          </p:cNvSpPr>
          <p:nvPr>
            <p:ph type="title"/>
          </p:nvPr>
        </p:nvSpPr>
        <p:spPr>
          <a:xfrm>
            <a:off x="2286000" y="2895600"/>
            <a:ext cx="6172200" cy="2053590"/>
          </a:xfrm>
        </p:spPr>
        <p:txBody>
          <a:bodyPr/>
          <a:lstStyle>
            <a:lvl1pPr algn="l">
              <a:buNone/>
              <a:defRPr sz="3000" b="1" cap="small" baseline="0"/>
            </a:lvl1pPr>
          </a:lstStyle>
          <a:p>
            <a:r>
              <a:rPr kumimoji="0" lang="it-IT" smtClean="0"/>
              <a:t>Fare clic per modificare lo stile del titolo</a:t>
            </a:r>
            <a:endParaRPr kumimoji="0" lang="en-US"/>
          </a:p>
        </p:txBody>
      </p:sp>
      <p:sp>
        <p:nvSpPr>
          <p:cNvPr id="3" name="Segnaposto testo 2"/>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it-IT" smtClean="0"/>
              <a:t>Fare clic per modificare stili del testo dello schema</a:t>
            </a:r>
          </a:p>
        </p:txBody>
      </p:sp>
      <p:sp>
        <p:nvSpPr>
          <p:cNvPr id="4" name="Segnaposto data 3"/>
          <p:cNvSpPr>
            <a:spLocks noGrp="1"/>
          </p:cNvSpPr>
          <p:nvPr>
            <p:ph type="dt" sz="half" idx="10"/>
          </p:nvPr>
        </p:nvSpPr>
        <p:spPr bwMode="auto">
          <a:xfrm rot="5400000">
            <a:off x="7763256" y="1170432"/>
            <a:ext cx="2286000" cy="381000"/>
          </a:xfrm>
        </p:spPr>
        <p:txBody>
          <a:bodyPr/>
          <a:lstStyle/>
          <a:p>
            <a:fld id="{52E5B279-1BBE-4E53-A7D0-676E52766FA5}" type="datetimeFigureOut">
              <a:rPr lang="it-IT" smtClean="0"/>
              <a:pPr/>
              <a:t>25/03/2014</a:t>
            </a:fld>
            <a:endParaRPr lang="it-IT"/>
          </a:p>
        </p:txBody>
      </p:sp>
      <p:sp>
        <p:nvSpPr>
          <p:cNvPr id="5" name="Segnaposto piè di pagina 4"/>
          <p:cNvSpPr>
            <a:spLocks noGrp="1"/>
          </p:cNvSpPr>
          <p:nvPr>
            <p:ph type="ftr" sz="quarter" idx="11"/>
          </p:nvPr>
        </p:nvSpPr>
        <p:spPr bwMode="auto">
          <a:xfrm rot="5400000">
            <a:off x="7077456" y="4178808"/>
            <a:ext cx="3657600" cy="384048"/>
          </a:xfrm>
        </p:spPr>
        <p:txBody>
          <a:bodyPr/>
          <a:lstStyle/>
          <a:p>
            <a:endParaRPr lang="it-IT"/>
          </a:p>
        </p:txBody>
      </p:sp>
      <p:sp>
        <p:nvSpPr>
          <p:cNvPr id="9" name="Rettangolo 8"/>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ttangolo 9"/>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ttangolo 10"/>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ttangolo 11"/>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Connettore 1 12"/>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Connettore 1 13"/>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Connettore 1 14"/>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Connettore 1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7" name="Connettore 1 16"/>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Rettangolo 1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Ovale 18"/>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Ovale 19"/>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le 20"/>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Ovale 21"/>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le 22"/>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Connettore 1 25"/>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Segnaposto numero diapositiva 5"/>
          <p:cNvSpPr>
            <a:spLocks noGrp="1"/>
          </p:cNvSpPr>
          <p:nvPr>
            <p:ph type="sldNum" sz="quarter" idx="12"/>
          </p:nvPr>
        </p:nvSpPr>
        <p:spPr bwMode="auto">
          <a:xfrm>
            <a:off x="1340616" y="4928702"/>
            <a:ext cx="609600" cy="517524"/>
          </a:xfrm>
        </p:spPr>
        <p:txBody>
          <a:bodyPr/>
          <a:lstStyle/>
          <a:p>
            <a:fld id="{CFF581A1-B684-4B97-B312-71CC7BB8BD4E}" type="slidenum">
              <a:rPr lang="it-IT" smtClean="0"/>
              <a:pPr/>
              <a:t>‹N›</a:t>
            </a:fld>
            <a:endParaRPr lang="it-IT"/>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kumimoji="0" lang="it-IT" smtClean="0"/>
              <a:t>Fare clic per modificare lo stile del titolo</a:t>
            </a:r>
            <a:endParaRPr kumimoji="0" lang="en-US"/>
          </a:p>
        </p:txBody>
      </p:sp>
      <p:sp>
        <p:nvSpPr>
          <p:cNvPr id="5" name="Segnaposto data 4"/>
          <p:cNvSpPr>
            <a:spLocks noGrp="1"/>
          </p:cNvSpPr>
          <p:nvPr>
            <p:ph type="dt" sz="half" idx="10"/>
          </p:nvPr>
        </p:nvSpPr>
        <p:spPr/>
        <p:txBody>
          <a:bodyPr/>
          <a:lstStyle/>
          <a:p>
            <a:fld id="{52E5B279-1BBE-4E53-A7D0-676E52766FA5}" type="datetimeFigureOut">
              <a:rPr lang="it-IT" smtClean="0"/>
              <a:pPr/>
              <a:t>25/03/2014</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CFF581A1-B684-4B97-B312-71CC7BB8BD4E}" type="slidenum">
              <a:rPr lang="it-IT" smtClean="0"/>
              <a:pPr/>
              <a:t>‹N›</a:t>
            </a:fld>
            <a:endParaRPr lang="it-IT"/>
          </a:p>
        </p:txBody>
      </p:sp>
      <p:sp>
        <p:nvSpPr>
          <p:cNvPr id="9" name="Segnaposto contenuto 8"/>
          <p:cNvSpPr>
            <a:spLocks noGrp="1"/>
          </p:cNvSpPr>
          <p:nvPr>
            <p:ph sz="quarter" idx="1"/>
          </p:nvPr>
        </p:nvSpPr>
        <p:spPr>
          <a:xfrm>
            <a:off x="457200" y="1600200"/>
            <a:ext cx="3657600" cy="4572000"/>
          </a:xfrm>
        </p:spPr>
        <p:txBody>
          <a:bodyPr/>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11" name="Segnaposto contenuto 10"/>
          <p:cNvSpPr>
            <a:spLocks noGrp="1"/>
          </p:cNvSpPr>
          <p:nvPr>
            <p:ph sz="quarter" idx="2"/>
          </p:nvPr>
        </p:nvSpPr>
        <p:spPr>
          <a:xfrm>
            <a:off x="4270248" y="1600200"/>
            <a:ext cx="3657600" cy="4572000"/>
          </a:xfrm>
        </p:spPr>
        <p:txBody>
          <a:bodyPr/>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a:xfrm>
            <a:off x="457200" y="273050"/>
            <a:ext cx="7543800" cy="1143000"/>
          </a:xfrm>
        </p:spPr>
        <p:txBody>
          <a:bodyPr anchor="b"/>
          <a:lstStyle>
            <a:lvl1pPr>
              <a:defRPr/>
            </a:lvl1pPr>
          </a:lstStyle>
          <a:p>
            <a:r>
              <a:rPr kumimoji="0" lang="it-IT" smtClean="0"/>
              <a:t>Fare clic per modificare lo stile del titolo</a:t>
            </a:r>
            <a:endParaRPr kumimoji="0" lang="en-US"/>
          </a:p>
        </p:txBody>
      </p:sp>
      <p:sp>
        <p:nvSpPr>
          <p:cNvPr id="7" name="Segnaposto data 6"/>
          <p:cNvSpPr>
            <a:spLocks noGrp="1"/>
          </p:cNvSpPr>
          <p:nvPr>
            <p:ph type="dt" sz="half" idx="10"/>
          </p:nvPr>
        </p:nvSpPr>
        <p:spPr/>
        <p:txBody>
          <a:bodyPr/>
          <a:lstStyle/>
          <a:p>
            <a:fld id="{52E5B279-1BBE-4E53-A7D0-676E52766FA5}" type="datetimeFigureOut">
              <a:rPr lang="it-IT" smtClean="0"/>
              <a:pPr/>
              <a:t>25/03/2014</a:t>
            </a:fld>
            <a:endParaRPr lang="it-IT"/>
          </a:p>
        </p:txBody>
      </p:sp>
      <p:sp>
        <p:nvSpPr>
          <p:cNvPr id="8" name="Segnaposto piè di pagina 7"/>
          <p:cNvSpPr>
            <a:spLocks noGrp="1"/>
          </p:cNvSpPr>
          <p:nvPr>
            <p:ph type="ftr" sz="quarter" idx="11"/>
          </p:nvPr>
        </p:nvSpPr>
        <p:spPr/>
        <p:txBody>
          <a:bodyPr/>
          <a:lstStyle/>
          <a:p>
            <a:endParaRPr lang="it-IT"/>
          </a:p>
        </p:txBody>
      </p:sp>
      <p:sp>
        <p:nvSpPr>
          <p:cNvPr id="9" name="Segnaposto numero diapositiva 8"/>
          <p:cNvSpPr>
            <a:spLocks noGrp="1"/>
          </p:cNvSpPr>
          <p:nvPr>
            <p:ph type="sldNum" sz="quarter" idx="12"/>
          </p:nvPr>
        </p:nvSpPr>
        <p:spPr/>
        <p:txBody>
          <a:bodyPr/>
          <a:lstStyle/>
          <a:p>
            <a:fld id="{CFF581A1-B684-4B97-B312-71CC7BB8BD4E}" type="slidenum">
              <a:rPr lang="it-IT" smtClean="0"/>
              <a:pPr/>
              <a:t>‹N›</a:t>
            </a:fld>
            <a:endParaRPr lang="it-IT"/>
          </a:p>
        </p:txBody>
      </p:sp>
      <p:sp>
        <p:nvSpPr>
          <p:cNvPr id="11" name="Segnaposto contenuto 10"/>
          <p:cNvSpPr>
            <a:spLocks noGrp="1"/>
          </p:cNvSpPr>
          <p:nvPr>
            <p:ph sz="quarter" idx="2"/>
          </p:nvPr>
        </p:nvSpPr>
        <p:spPr>
          <a:xfrm>
            <a:off x="457200" y="2362200"/>
            <a:ext cx="3657600" cy="3886200"/>
          </a:xfrm>
        </p:spPr>
        <p:txBody>
          <a:bodyPr/>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13" name="Segnaposto contenuto 12"/>
          <p:cNvSpPr>
            <a:spLocks noGrp="1"/>
          </p:cNvSpPr>
          <p:nvPr>
            <p:ph sz="quarter" idx="4"/>
          </p:nvPr>
        </p:nvSpPr>
        <p:spPr>
          <a:xfrm>
            <a:off x="4371975" y="2362200"/>
            <a:ext cx="3657600" cy="3886200"/>
          </a:xfrm>
        </p:spPr>
        <p:txBody>
          <a:bodyPr/>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12" name="Segnaposto testo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it-IT" smtClean="0"/>
              <a:t>Fare clic per modificare stili del testo dello schema</a:t>
            </a:r>
          </a:p>
        </p:txBody>
      </p:sp>
      <p:sp>
        <p:nvSpPr>
          <p:cNvPr id="14" name="Segnaposto testo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it-IT" smtClean="0"/>
              <a:t>Fare clic per modificare stili del testo dello schema</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kumimoji="0" lang="it-IT" smtClean="0"/>
              <a:t>Fare clic per modificare lo stile del titolo</a:t>
            </a:r>
            <a:endParaRPr kumimoji="0" lang="en-US"/>
          </a:p>
        </p:txBody>
      </p:sp>
      <p:sp>
        <p:nvSpPr>
          <p:cNvPr id="6" name="Segnaposto data 5"/>
          <p:cNvSpPr>
            <a:spLocks noGrp="1"/>
          </p:cNvSpPr>
          <p:nvPr>
            <p:ph type="dt" sz="half" idx="10"/>
          </p:nvPr>
        </p:nvSpPr>
        <p:spPr/>
        <p:txBody>
          <a:bodyPr rtlCol="0"/>
          <a:lstStyle/>
          <a:p>
            <a:fld id="{52E5B279-1BBE-4E53-A7D0-676E52766FA5}" type="datetimeFigureOut">
              <a:rPr lang="it-IT" smtClean="0"/>
              <a:pPr/>
              <a:t>25/03/2014</a:t>
            </a:fld>
            <a:endParaRPr lang="it-IT"/>
          </a:p>
        </p:txBody>
      </p:sp>
      <p:sp>
        <p:nvSpPr>
          <p:cNvPr id="7" name="Segnaposto numero diapositiva 6"/>
          <p:cNvSpPr>
            <a:spLocks noGrp="1"/>
          </p:cNvSpPr>
          <p:nvPr>
            <p:ph type="sldNum" sz="quarter" idx="11"/>
          </p:nvPr>
        </p:nvSpPr>
        <p:spPr/>
        <p:txBody>
          <a:bodyPr rtlCol="0"/>
          <a:lstStyle/>
          <a:p>
            <a:fld id="{CFF581A1-B684-4B97-B312-71CC7BB8BD4E}" type="slidenum">
              <a:rPr lang="it-IT" smtClean="0"/>
              <a:pPr/>
              <a:t>‹N›</a:t>
            </a:fld>
            <a:endParaRPr lang="it-IT"/>
          </a:p>
        </p:txBody>
      </p:sp>
      <p:sp>
        <p:nvSpPr>
          <p:cNvPr id="8" name="Segnaposto piè di pagina 7"/>
          <p:cNvSpPr>
            <a:spLocks noGrp="1"/>
          </p:cNvSpPr>
          <p:nvPr>
            <p:ph type="ftr" sz="quarter" idx="12"/>
          </p:nvPr>
        </p:nvSpPr>
        <p:spPr/>
        <p:txBody>
          <a:bodyPr rtlCol="0"/>
          <a:lstStyle/>
          <a:p>
            <a:endParaRPr lang="it-IT"/>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p:cNvSpPr>
            <a:spLocks noGrp="1"/>
          </p:cNvSpPr>
          <p:nvPr>
            <p:ph type="dt" sz="half" idx="10"/>
          </p:nvPr>
        </p:nvSpPr>
        <p:spPr/>
        <p:txBody>
          <a:bodyPr/>
          <a:lstStyle/>
          <a:p>
            <a:fld id="{52E5B279-1BBE-4E53-A7D0-676E52766FA5}" type="datetimeFigureOut">
              <a:rPr lang="it-IT" smtClean="0"/>
              <a:pPr/>
              <a:t>25/03/2014</a:t>
            </a:fld>
            <a:endParaRPr lang="it-IT"/>
          </a:p>
        </p:txBody>
      </p:sp>
      <p:sp>
        <p:nvSpPr>
          <p:cNvPr id="3" name="Segnaposto piè di pagina 2"/>
          <p:cNvSpPr>
            <a:spLocks noGrp="1"/>
          </p:cNvSpPr>
          <p:nvPr>
            <p:ph type="ftr" sz="quarter" idx="11"/>
          </p:nvPr>
        </p:nvSpPr>
        <p:spPr/>
        <p:txBody>
          <a:bodyPr/>
          <a:lstStyle/>
          <a:p>
            <a:endParaRPr lang="it-IT"/>
          </a:p>
        </p:txBody>
      </p:sp>
      <p:sp>
        <p:nvSpPr>
          <p:cNvPr id="4" name="Segnaposto numero diapositiva 3"/>
          <p:cNvSpPr>
            <a:spLocks noGrp="1"/>
          </p:cNvSpPr>
          <p:nvPr>
            <p:ph type="sldNum" sz="quarter" idx="12"/>
          </p:nvPr>
        </p:nvSpPr>
        <p:spPr/>
        <p:txBody>
          <a:bodyPr/>
          <a:lstStyle/>
          <a:p>
            <a:fld id="{CFF581A1-B684-4B97-B312-71CC7BB8BD4E}" type="slidenum">
              <a:rPr lang="it-IT" smtClean="0"/>
              <a:pPr/>
              <a:t>‹N›</a:t>
            </a:fld>
            <a:endParaRPr lang="it-IT"/>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uto con didascalia">
    <p:bg>
      <p:bgRef idx="1001">
        <a:schemeClr val="bg1"/>
      </p:bgRef>
    </p:bg>
    <p:spTree>
      <p:nvGrpSpPr>
        <p:cNvPr id="1" name=""/>
        <p:cNvGrpSpPr/>
        <p:nvPr/>
      </p:nvGrpSpPr>
      <p:grpSpPr>
        <a:xfrm>
          <a:off x="0" y="0"/>
          <a:ext cx="0" cy="0"/>
          <a:chOff x="0" y="0"/>
          <a:chExt cx="0" cy="0"/>
        </a:xfrm>
      </p:grpSpPr>
      <p:sp>
        <p:nvSpPr>
          <p:cNvPr id="10" name="Connettore 1 9"/>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Titolo 1"/>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it-IT" smtClean="0"/>
              <a:t>Fare clic per modificare lo stile del titolo</a:t>
            </a:r>
            <a:endParaRPr kumimoji="0" lang="en-US"/>
          </a:p>
        </p:txBody>
      </p:sp>
      <p:sp>
        <p:nvSpPr>
          <p:cNvPr id="3" name="Segnaposto testo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it-IT" smtClean="0"/>
              <a:t>Fare clic per modificare stili del testo dello schema</a:t>
            </a:r>
          </a:p>
        </p:txBody>
      </p:sp>
      <p:sp>
        <p:nvSpPr>
          <p:cNvPr id="8" name="Connettore 1 7"/>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Connettore 1 8"/>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Connettore 1 10"/>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Rettangolo 11"/>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Connettore 1 12"/>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Ovale 13"/>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Segnaposto contenuto 17"/>
          <p:cNvSpPr>
            <a:spLocks noGrp="1"/>
          </p:cNvSpPr>
          <p:nvPr>
            <p:ph sz="quarter" idx="1"/>
          </p:nvPr>
        </p:nvSpPr>
        <p:spPr>
          <a:xfrm>
            <a:off x="304800" y="274320"/>
            <a:ext cx="5638800" cy="6327648"/>
          </a:xfrm>
        </p:spPr>
        <p:txBody>
          <a:bodyPr/>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21" name="Segnaposto data 20"/>
          <p:cNvSpPr>
            <a:spLocks noGrp="1"/>
          </p:cNvSpPr>
          <p:nvPr>
            <p:ph type="dt" sz="half" idx="14"/>
          </p:nvPr>
        </p:nvSpPr>
        <p:spPr/>
        <p:txBody>
          <a:bodyPr rtlCol="0"/>
          <a:lstStyle/>
          <a:p>
            <a:fld id="{52E5B279-1BBE-4E53-A7D0-676E52766FA5}" type="datetimeFigureOut">
              <a:rPr lang="it-IT" smtClean="0"/>
              <a:pPr/>
              <a:t>25/03/2014</a:t>
            </a:fld>
            <a:endParaRPr lang="it-IT"/>
          </a:p>
        </p:txBody>
      </p:sp>
      <p:sp>
        <p:nvSpPr>
          <p:cNvPr id="22" name="Segnaposto numero diapositiva 21"/>
          <p:cNvSpPr>
            <a:spLocks noGrp="1"/>
          </p:cNvSpPr>
          <p:nvPr>
            <p:ph type="sldNum" sz="quarter" idx="15"/>
          </p:nvPr>
        </p:nvSpPr>
        <p:spPr/>
        <p:txBody>
          <a:bodyPr rtlCol="0"/>
          <a:lstStyle/>
          <a:p>
            <a:fld id="{CFF581A1-B684-4B97-B312-71CC7BB8BD4E}" type="slidenum">
              <a:rPr lang="it-IT" smtClean="0"/>
              <a:pPr/>
              <a:t>‹N›</a:t>
            </a:fld>
            <a:endParaRPr lang="it-IT"/>
          </a:p>
        </p:txBody>
      </p:sp>
      <p:sp>
        <p:nvSpPr>
          <p:cNvPr id="23" name="Segnaposto piè di pagina 22"/>
          <p:cNvSpPr>
            <a:spLocks noGrp="1"/>
          </p:cNvSpPr>
          <p:nvPr>
            <p:ph type="ftr" sz="quarter" idx="16"/>
          </p:nvPr>
        </p:nvSpPr>
        <p:spPr/>
        <p:txBody>
          <a:bodyPr rtlCol="0"/>
          <a:lstStyle/>
          <a:p>
            <a:endParaRPr lang="it-IT"/>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magine con didascalia">
    <p:spTree>
      <p:nvGrpSpPr>
        <p:cNvPr id="1" name=""/>
        <p:cNvGrpSpPr/>
        <p:nvPr/>
      </p:nvGrpSpPr>
      <p:grpSpPr>
        <a:xfrm>
          <a:off x="0" y="0"/>
          <a:ext cx="0" cy="0"/>
          <a:chOff x="0" y="0"/>
          <a:chExt cx="0" cy="0"/>
        </a:xfrm>
      </p:grpSpPr>
      <p:sp>
        <p:nvSpPr>
          <p:cNvPr id="9" name="Connettore 1 8"/>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Ovale 12"/>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Titolo 1"/>
          <p:cNvSpPr>
            <a:spLocks noGrp="1"/>
          </p:cNvSpPr>
          <p:nvPr>
            <p:ph type="title"/>
          </p:nvPr>
        </p:nvSpPr>
        <p:spPr>
          <a:xfrm rot="5400000">
            <a:off x="3350133" y="3200400"/>
            <a:ext cx="6309360" cy="457200"/>
          </a:xfrm>
        </p:spPr>
        <p:txBody>
          <a:bodyPr anchor="b"/>
          <a:lstStyle>
            <a:lvl1pPr algn="l">
              <a:buNone/>
              <a:defRPr sz="2000" b="1"/>
            </a:lvl1pPr>
          </a:lstStyle>
          <a:p>
            <a:r>
              <a:rPr kumimoji="0" lang="it-IT" smtClean="0"/>
              <a:t>Fare clic per modificare lo stile del titolo</a:t>
            </a:r>
            <a:endParaRPr kumimoji="0" lang="en-US"/>
          </a:p>
        </p:txBody>
      </p:sp>
      <p:sp>
        <p:nvSpPr>
          <p:cNvPr id="3" name="Segnaposto immagine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it-IT" smtClean="0"/>
              <a:t>Fare clic sull'icona per inserire un'immagine</a:t>
            </a:r>
            <a:endParaRPr kumimoji="0" lang="en-US" dirty="0"/>
          </a:p>
        </p:txBody>
      </p:sp>
      <p:sp>
        <p:nvSpPr>
          <p:cNvPr id="4" name="Segnaposto testo 3"/>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it-IT" smtClean="0"/>
              <a:t>Fare clic per modificare stili del testo dello schema</a:t>
            </a:r>
          </a:p>
        </p:txBody>
      </p:sp>
      <p:sp>
        <p:nvSpPr>
          <p:cNvPr id="10" name="Connettore 1 9"/>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Rettangolo 10"/>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Connettore 1 11"/>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Connettore 1 18"/>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Connettore 1 19"/>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Segnaposto data 16"/>
          <p:cNvSpPr>
            <a:spLocks noGrp="1"/>
          </p:cNvSpPr>
          <p:nvPr>
            <p:ph type="dt" sz="half" idx="10"/>
          </p:nvPr>
        </p:nvSpPr>
        <p:spPr/>
        <p:txBody>
          <a:bodyPr rtlCol="0"/>
          <a:lstStyle/>
          <a:p>
            <a:fld id="{52E5B279-1BBE-4E53-A7D0-676E52766FA5}" type="datetimeFigureOut">
              <a:rPr lang="it-IT" smtClean="0"/>
              <a:pPr/>
              <a:t>25/03/2014</a:t>
            </a:fld>
            <a:endParaRPr lang="it-IT"/>
          </a:p>
        </p:txBody>
      </p:sp>
      <p:sp>
        <p:nvSpPr>
          <p:cNvPr id="18" name="Segnaposto numero diapositiva 17"/>
          <p:cNvSpPr>
            <a:spLocks noGrp="1"/>
          </p:cNvSpPr>
          <p:nvPr>
            <p:ph type="sldNum" sz="quarter" idx="11"/>
          </p:nvPr>
        </p:nvSpPr>
        <p:spPr/>
        <p:txBody>
          <a:bodyPr rtlCol="0"/>
          <a:lstStyle/>
          <a:p>
            <a:fld id="{CFF581A1-B684-4B97-B312-71CC7BB8BD4E}" type="slidenum">
              <a:rPr lang="it-IT" smtClean="0"/>
              <a:pPr/>
              <a:t>‹N›</a:t>
            </a:fld>
            <a:endParaRPr lang="it-IT"/>
          </a:p>
        </p:txBody>
      </p:sp>
      <p:sp>
        <p:nvSpPr>
          <p:cNvPr id="21" name="Segnaposto piè di pagina 20"/>
          <p:cNvSpPr>
            <a:spLocks noGrp="1"/>
          </p:cNvSpPr>
          <p:nvPr>
            <p:ph type="ftr" sz="quarter" idx="12"/>
          </p:nvPr>
        </p:nvSpPr>
        <p:spPr/>
        <p:txBody>
          <a:bodyPr rtlCol="0"/>
          <a:lstStyle/>
          <a:p>
            <a:endParaRPr lang="it-IT"/>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Connettore 1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Segnaposto titolo 21"/>
          <p:cNvSpPr>
            <a:spLocks noGrp="1"/>
          </p:cNvSpPr>
          <p:nvPr>
            <p:ph type="title"/>
          </p:nvPr>
        </p:nvSpPr>
        <p:spPr>
          <a:xfrm>
            <a:off x="457200" y="274638"/>
            <a:ext cx="7467600" cy="1143000"/>
          </a:xfrm>
          <a:prstGeom prst="rect">
            <a:avLst/>
          </a:prstGeom>
        </p:spPr>
        <p:txBody>
          <a:bodyPr vert="horz" anchor="b">
            <a:normAutofit/>
          </a:bodyPr>
          <a:lstStyle/>
          <a:p>
            <a:r>
              <a:rPr kumimoji="0" lang="it-IT" smtClean="0"/>
              <a:t>Fare clic per modificare lo stile del titolo</a:t>
            </a:r>
            <a:endParaRPr kumimoji="0" lang="en-US"/>
          </a:p>
        </p:txBody>
      </p:sp>
      <p:sp>
        <p:nvSpPr>
          <p:cNvPr id="13" name="Segnaposto testo 12"/>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it-IT" smtClean="0"/>
              <a:t>Fare clic per modificare stili del testo dello schema</a:t>
            </a:r>
          </a:p>
          <a:p>
            <a:pPr lvl="1" eaLnBrk="1" latinLnBrk="0" hangingPunct="1"/>
            <a:r>
              <a:rPr kumimoji="0" lang="it-IT" smtClean="0"/>
              <a:t>Secondo livello</a:t>
            </a:r>
          </a:p>
          <a:p>
            <a:pPr lvl="2" eaLnBrk="1" latinLnBrk="0" hangingPunct="1"/>
            <a:r>
              <a:rPr kumimoji="0" lang="it-IT" smtClean="0"/>
              <a:t>Terzo livello</a:t>
            </a:r>
          </a:p>
          <a:p>
            <a:pPr lvl="3" eaLnBrk="1" latinLnBrk="0" hangingPunct="1"/>
            <a:r>
              <a:rPr kumimoji="0" lang="it-IT" smtClean="0"/>
              <a:t>Quarto livello</a:t>
            </a:r>
          </a:p>
          <a:p>
            <a:pPr lvl="4" eaLnBrk="1" latinLnBrk="0" hangingPunct="1"/>
            <a:r>
              <a:rPr kumimoji="0" lang="it-IT" smtClean="0"/>
              <a:t>Quinto livello</a:t>
            </a:r>
            <a:endParaRPr kumimoji="0" lang="en-US"/>
          </a:p>
        </p:txBody>
      </p:sp>
      <p:sp>
        <p:nvSpPr>
          <p:cNvPr id="14" name="Segnaposto data 13"/>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52E5B279-1BBE-4E53-A7D0-676E52766FA5}" type="datetimeFigureOut">
              <a:rPr lang="it-IT" smtClean="0"/>
              <a:pPr/>
              <a:t>25/03/2014</a:t>
            </a:fld>
            <a:endParaRPr lang="it-IT"/>
          </a:p>
        </p:txBody>
      </p:sp>
      <p:sp>
        <p:nvSpPr>
          <p:cNvPr id="3" name="Segnaposto piè di pagina 2"/>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endParaRPr lang="it-IT"/>
          </a:p>
        </p:txBody>
      </p:sp>
      <p:sp>
        <p:nvSpPr>
          <p:cNvPr id="7" name="Connettore 1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Connettore 1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Rettangolo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Connettore 1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Ovale 11"/>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Segnaposto numero diapositiva 22"/>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CFF581A1-B684-4B97-B312-71CC7BB8BD4E}" type="slidenum">
              <a:rPr lang="it-IT" smtClean="0"/>
              <a:pPr/>
              <a:t>‹N›</a:t>
            </a:fld>
            <a:endParaRPr lang="it-IT"/>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www.webdesign.3juice.com/" TargetMode="External"/><Relationship Id="rId2" Type="http://schemas.openxmlformats.org/officeDocument/2006/relationships/hyperlink" Target="mailto:andrea.crevola@3juice.com" TargetMode="Externa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www.nngroup.com/articles/usability-testing-1995-sun-microsystems-website/" TargetMode="External"/><Relationship Id="rId2" Type="http://schemas.openxmlformats.org/officeDocument/2006/relationships/image" Target="../media/image4.gif"/><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hyperlink" Target="http://www.amazon.com/" TargetMode="External"/><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hyperlink" Target="http://www.imdb.com/" TargetMode="External"/><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6.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hyperlink" Target="http://techpatterns.com/forums/about304.html" TargetMode="External"/><Relationship Id="rId2" Type="http://schemas.openxmlformats.org/officeDocument/2006/relationships/hyperlink" Target="https://addons.mozilla.org/it/firefox/addon/user-agent-switcher/" TargetMode="External"/><Relationship Id="rId1" Type="http://schemas.openxmlformats.org/officeDocument/2006/relationships/slideLayout" Target="../slideLayouts/slideLayout2.xml"/><Relationship Id="rId4" Type="http://schemas.openxmlformats.org/officeDocument/2006/relationships/hyperlink" Target="https://chrome.google.com/webstore/detail/user-agent-switcher-for-c/djflhoibgkdhkhhcedjiklpkjnoahfmg" TargetMode="External"/></Relationships>
</file>

<file path=ppt/slides/_rels/slide35.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3.wmf"/></Relationships>
</file>

<file path=ppt/slides/_rels/slide40.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hyperlink" Target="http://www.gseis.ucla.edu/faculty/bates/berrypicking.html" TargetMode="External"/><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ctrTitle"/>
          </p:nvPr>
        </p:nvSpPr>
        <p:spPr/>
        <p:txBody>
          <a:bodyPr/>
          <a:lstStyle/>
          <a:p>
            <a:r>
              <a:rPr lang="it-IT" dirty="0" smtClean="0"/>
              <a:t>Architettura &amp; Progettazione</a:t>
            </a:r>
            <a:endParaRPr lang="it-IT" dirty="0"/>
          </a:p>
        </p:txBody>
      </p:sp>
      <p:sp>
        <p:nvSpPr>
          <p:cNvPr id="3" name="Sottotitolo 2"/>
          <p:cNvSpPr>
            <a:spLocks noGrp="1"/>
          </p:cNvSpPr>
          <p:nvPr>
            <p:ph type="subTitle" idx="1"/>
          </p:nvPr>
        </p:nvSpPr>
        <p:spPr/>
        <p:txBody>
          <a:bodyPr/>
          <a:lstStyle/>
          <a:p>
            <a:r>
              <a:rPr lang="it-IT" dirty="0" smtClean="0">
                <a:hlinkClick r:id="rId2"/>
              </a:rPr>
              <a:t>andrea.crevola@3juice.com</a:t>
            </a:r>
            <a:endParaRPr lang="it-IT" dirty="0" smtClean="0"/>
          </a:p>
          <a:p>
            <a:r>
              <a:rPr lang="it-IT" dirty="0" smtClean="0">
                <a:hlinkClick r:id="rId3"/>
              </a:rPr>
              <a:t>http://www.webdesign.3juice.com</a:t>
            </a:r>
            <a:r>
              <a:rPr lang="it-IT" dirty="0" smtClean="0"/>
              <a:t> </a:t>
            </a:r>
            <a:endParaRPr lang="it-IT"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Card </a:t>
            </a:r>
            <a:r>
              <a:rPr lang="it-IT" dirty="0" err="1" smtClean="0"/>
              <a:t>Sorting</a:t>
            </a:r>
            <a:endParaRPr lang="it-IT" dirty="0"/>
          </a:p>
        </p:txBody>
      </p:sp>
      <p:pic>
        <p:nvPicPr>
          <p:cNvPr id="4" name="Segnaposto contenuto 3" descr="cardsort_.gif"/>
          <p:cNvPicPr>
            <a:picLocks noGrp="1" noChangeAspect="1"/>
          </p:cNvPicPr>
          <p:nvPr>
            <p:ph sz="quarter" idx="1"/>
          </p:nvPr>
        </p:nvPicPr>
        <p:blipFill>
          <a:blip r:embed="rId2" cstate="print"/>
          <a:stretch>
            <a:fillRect/>
          </a:stretch>
        </p:blipFill>
        <p:spPr>
          <a:xfrm>
            <a:off x="539552" y="1412776"/>
            <a:ext cx="7453746" cy="4536504"/>
          </a:xfrm>
        </p:spPr>
      </p:pic>
      <p:sp>
        <p:nvSpPr>
          <p:cNvPr id="5" name="CasellaDiTesto 4"/>
          <p:cNvSpPr txBox="1"/>
          <p:nvPr/>
        </p:nvSpPr>
        <p:spPr>
          <a:xfrm>
            <a:off x="539552" y="6093296"/>
            <a:ext cx="7053534" cy="307777"/>
          </a:xfrm>
          <a:prstGeom prst="rect">
            <a:avLst/>
          </a:prstGeom>
          <a:noFill/>
        </p:spPr>
        <p:txBody>
          <a:bodyPr wrap="none" rtlCol="0">
            <a:spAutoFit/>
          </a:bodyPr>
          <a:lstStyle/>
          <a:p>
            <a:r>
              <a:rPr lang="it-IT" sz="1400" dirty="0" smtClean="0">
                <a:hlinkClick r:id="rId3"/>
              </a:rPr>
              <a:t>http://www.nngroup.com/</a:t>
            </a:r>
            <a:r>
              <a:rPr lang="it-IT" sz="1400" dirty="0" err="1" smtClean="0">
                <a:hlinkClick r:id="rId3"/>
              </a:rPr>
              <a:t>articles</a:t>
            </a:r>
            <a:r>
              <a:rPr lang="it-IT" sz="1400" dirty="0" smtClean="0">
                <a:hlinkClick r:id="rId3"/>
              </a:rPr>
              <a:t>/usability-testing-1995-sun-microsystems-website/</a:t>
            </a:r>
            <a:r>
              <a:rPr lang="it-IT" sz="1400" dirty="0" smtClean="0"/>
              <a:t> </a:t>
            </a:r>
            <a:endParaRPr lang="it-IT" sz="1400"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Schemi di organizzazione</a:t>
            </a:r>
            <a:endParaRPr lang="it-IT" dirty="0"/>
          </a:p>
        </p:txBody>
      </p:sp>
      <p:graphicFrame>
        <p:nvGraphicFramePr>
          <p:cNvPr id="4" name="Segnaposto contenuto 3"/>
          <p:cNvGraphicFramePr>
            <a:graphicFrameLocks noGrp="1"/>
          </p:cNvGraphicFramePr>
          <p:nvPr>
            <p:ph sz="quarter" idx="1"/>
          </p:nvPr>
        </p:nvGraphicFramePr>
        <p:xfrm>
          <a:off x="457200" y="1600200"/>
          <a:ext cx="7467600" cy="4394200"/>
        </p:xfrm>
        <a:graphic>
          <a:graphicData uri="http://schemas.openxmlformats.org/drawingml/2006/table">
            <a:tbl>
              <a:tblPr firstRow="1" bandRow="1">
                <a:tableStyleId>{5C22544A-7EE6-4342-B048-85BDC9FD1C3A}</a:tableStyleId>
              </a:tblPr>
              <a:tblGrid>
                <a:gridCol w="1234480"/>
                <a:gridCol w="3024336"/>
                <a:gridCol w="3208784"/>
              </a:tblGrid>
              <a:tr h="370840">
                <a:tc>
                  <a:txBody>
                    <a:bodyPr/>
                    <a:lstStyle/>
                    <a:p>
                      <a:endParaRPr lang="it-IT"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it-IT" sz="1800" dirty="0" smtClean="0">
                          <a:solidFill>
                            <a:srgbClr val="330066"/>
                          </a:solidFill>
                          <a:latin typeface="Verdana" pitchFamily="32" charset="0"/>
                        </a:rPr>
                        <a:t>Schemi “oggettivi”</a:t>
                      </a: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it-IT" sz="1800" dirty="0" smtClean="0">
                          <a:solidFill>
                            <a:srgbClr val="330066"/>
                          </a:solidFill>
                          <a:latin typeface="Verdana" pitchFamily="32" charset="0"/>
                        </a:rPr>
                        <a:t>Schemi “soggettivi”</a:t>
                      </a:r>
                    </a:p>
                  </a:txBody>
                  <a:tcPr/>
                </a:tc>
              </a:tr>
              <a:tr h="370840">
                <a:tc>
                  <a:txBody>
                    <a:bodyPr/>
                    <a:lstStyle/>
                    <a:p>
                      <a:r>
                        <a:rPr lang="it-IT" dirty="0" smtClean="0"/>
                        <a:t>Pro</a:t>
                      </a:r>
                      <a:endParaRPr lang="it-IT" dirty="0"/>
                    </a:p>
                  </a:txBody>
                  <a:tcPr/>
                </a:tc>
                <a:tc>
                  <a:txBody>
                    <a:bodyPr/>
                    <a:lstStyle/>
                    <a:p>
                      <a:r>
                        <a:rPr lang="it-IT" dirty="0" smtClean="0"/>
                        <a:t>Nessuna ambiguità;</a:t>
                      </a:r>
                    </a:p>
                    <a:p>
                      <a:r>
                        <a:rPr lang="it-IT" dirty="0" smtClean="0"/>
                        <a:t>Semplici da progettare;</a:t>
                      </a:r>
                    </a:p>
                    <a:p>
                      <a:r>
                        <a:rPr lang="it-IT" dirty="0" smtClean="0"/>
                        <a:t>Semplici da mantenere;</a:t>
                      </a:r>
                    </a:p>
                    <a:p>
                      <a:r>
                        <a:rPr lang="it-IT" dirty="0" smtClean="0"/>
                        <a:t>Semplici da utilizzare;</a:t>
                      </a:r>
                    </a:p>
                    <a:p>
                      <a:endParaRPr lang="it-IT" dirty="0"/>
                    </a:p>
                  </a:txBody>
                  <a:tcPr/>
                </a:tc>
                <a:tc>
                  <a:txBody>
                    <a:bodyPr/>
                    <a:lstStyle/>
                    <a:p>
                      <a:r>
                        <a:rPr lang="it-IT" dirty="0" smtClean="0"/>
                        <a:t>Non sempre sappiamo quel che stiamo </a:t>
                      </a:r>
                      <a:r>
                        <a:rPr lang="it-IT" dirty="0" err="1" smtClean="0"/>
                        <a:t>cercando…</a:t>
                      </a:r>
                      <a:endParaRPr lang="it-IT" dirty="0" smtClean="0"/>
                    </a:p>
                    <a:p>
                      <a:r>
                        <a:rPr lang="it-IT" dirty="0" smtClean="0"/>
                        <a:t>Supportano il piacere della scoperta;</a:t>
                      </a:r>
                    </a:p>
                    <a:p>
                      <a:r>
                        <a:rPr lang="it-IT" dirty="0" smtClean="0"/>
                        <a:t>Favoriscono apprendimento associativo;</a:t>
                      </a:r>
                    </a:p>
                    <a:p>
                      <a:endParaRPr lang="it-IT" dirty="0"/>
                    </a:p>
                  </a:txBody>
                  <a:tcPr/>
                </a:tc>
              </a:tr>
              <a:tr h="370840">
                <a:tc>
                  <a:txBody>
                    <a:bodyPr/>
                    <a:lstStyle/>
                    <a:p>
                      <a:r>
                        <a:rPr lang="it-IT" dirty="0" smtClean="0"/>
                        <a:t>Contro</a:t>
                      </a:r>
                      <a:endParaRPr lang="it-IT" dirty="0"/>
                    </a:p>
                  </a:txBody>
                  <a:tcPr/>
                </a:tc>
                <a:tc>
                  <a:txBody>
                    <a:bodyPr/>
                    <a:lstStyle/>
                    <a:p>
                      <a:r>
                        <a:rPr lang="it-IT" dirty="0" smtClean="0"/>
                        <a:t>Richiedono che l’utente già sappia (almeno in parte) quel che sta cercando</a:t>
                      </a:r>
                    </a:p>
                    <a:p>
                      <a:endParaRPr lang="it-IT"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it-IT" dirty="0" smtClean="0"/>
                        <a:t>Richiedono attenzione nella progettazione;</a:t>
                      </a:r>
                    </a:p>
                    <a:p>
                      <a:pPr marL="0" marR="0" indent="0" algn="l" defTabSz="914400" rtl="0" eaLnBrk="1" fontAlgn="auto" latinLnBrk="0" hangingPunct="1">
                        <a:lnSpc>
                          <a:spcPct val="100000"/>
                        </a:lnSpc>
                        <a:spcBef>
                          <a:spcPts val="0"/>
                        </a:spcBef>
                        <a:spcAft>
                          <a:spcPts val="0"/>
                        </a:spcAft>
                        <a:buClrTx/>
                        <a:buSzTx/>
                        <a:buFontTx/>
                        <a:buNone/>
                        <a:tabLst/>
                        <a:defRPr/>
                      </a:pPr>
                      <a:r>
                        <a:rPr lang="it-IT" dirty="0" smtClean="0"/>
                        <a:t>Meno semplici da aggiornare;</a:t>
                      </a:r>
                    </a:p>
                    <a:p>
                      <a:pPr marL="0" marR="0" indent="0" algn="l" defTabSz="914400" rtl="0" eaLnBrk="1" fontAlgn="auto" latinLnBrk="0" hangingPunct="1">
                        <a:lnSpc>
                          <a:spcPct val="100000"/>
                        </a:lnSpc>
                        <a:spcBef>
                          <a:spcPts val="0"/>
                        </a:spcBef>
                        <a:spcAft>
                          <a:spcPts val="0"/>
                        </a:spcAft>
                        <a:buClrTx/>
                        <a:buSzTx/>
                        <a:buFontTx/>
                        <a:buNone/>
                        <a:tabLst/>
                        <a:defRPr/>
                      </a:pPr>
                      <a:r>
                        <a:rPr lang="it-IT" dirty="0" smtClean="0"/>
                        <a:t>Esprimono</a:t>
                      </a:r>
                      <a:r>
                        <a:rPr lang="it-IT" baseline="0" dirty="0" smtClean="0"/>
                        <a:t> un punto di vista (che può non essere condiviso)</a:t>
                      </a:r>
                      <a:endParaRPr lang="it-IT" dirty="0" smtClean="0"/>
                    </a:p>
                  </a:txBody>
                  <a:tcPr/>
                </a:tc>
              </a:tr>
            </a:tbl>
          </a:graphicData>
        </a:graphic>
      </p:graphicFrame>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numero diapositiva 5"/>
          <p:cNvSpPr>
            <a:spLocks noGrp="1"/>
          </p:cNvSpPr>
          <p:nvPr>
            <p:ph type="sldNum" idx="4294967295"/>
          </p:nvPr>
        </p:nvSpPr>
        <p:spPr>
          <a:xfrm>
            <a:off x="7010400" y="6400800"/>
            <a:ext cx="2130425" cy="454025"/>
          </a:xfrm>
          <a:prstGeom prst="rect">
            <a:avLst/>
          </a:prstGeom>
        </p:spPr>
        <p:txBody>
          <a:bodyPr/>
          <a:lstStyle/>
          <a:p>
            <a:fld id="{B01A7BE6-C975-4D0F-803E-0CC3F1B2C0B4}" type="slidenum">
              <a:rPr lang="en-US"/>
              <a:pPr/>
              <a:t>12</a:t>
            </a:fld>
            <a:endParaRPr lang="en-US"/>
          </a:p>
        </p:txBody>
      </p:sp>
      <p:sp>
        <p:nvSpPr>
          <p:cNvPr id="15361" name="Rectangle 1"/>
          <p:cNvSpPr>
            <a:spLocks noGrp="1" noChangeArrowheads="1"/>
          </p:cNvSpPr>
          <p:nvPr>
            <p:ph type="title" idx="4294967295"/>
          </p:nvPr>
        </p:nvSpPr>
        <p:spPr>
          <a:xfrm>
            <a:off x="457200" y="122238"/>
            <a:ext cx="7543800" cy="1295400"/>
          </a:xfrm>
          <a:ln/>
        </p:spPr>
        <p:txBody>
          <a:bodyPr anchor="b"/>
          <a:lstStyle/>
          <a:p>
            <a: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it-IT"/>
              <a:t>I problemi dell’organizzazione dell’informazione</a:t>
            </a:r>
          </a:p>
        </p:txBody>
      </p:sp>
      <p:sp>
        <p:nvSpPr>
          <p:cNvPr id="15362" name="Rectangle 2"/>
          <p:cNvSpPr>
            <a:spLocks noGrp="1" noChangeArrowheads="1"/>
          </p:cNvSpPr>
          <p:nvPr>
            <p:ph type="body" idx="4294967295"/>
          </p:nvPr>
        </p:nvSpPr>
        <p:spPr>
          <a:xfrm>
            <a:off x="457200" y="1719263"/>
            <a:ext cx="8229600" cy="4411662"/>
          </a:xfrm>
          <a:ln/>
        </p:spPr>
        <p:txBody>
          <a:bodyPr tIns="76284"/>
          <a:lstStyle/>
          <a:p>
            <a:pPr marL="339725" indent="-339725">
              <a:lnSpc>
                <a:spcPct val="91000"/>
              </a:lnSpc>
              <a:spcBef>
                <a:spcPts val="650"/>
              </a:spcBef>
              <a:buClr>
                <a:srgbClr val="330066"/>
              </a:buClr>
              <a:buSzPct val="70000"/>
              <a:buFont typeface="Wingdings" charset="2"/>
              <a:buChar char=""/>
              <a:tabLst>
                <a:tab pos="339725" algn="l"/>
                <a:tab pos="444500" algn="l"/>
                <a:tab pos="893763" algn="l"/>
                <a:tab pos="1343025" algn="l"/>
                <a:tab pos="1792288" algn="l"/>
                <a:tab pos="2241550" algn="l"/>
                <a:tab pos="2690813" algn="l"/>
                <a:tab pos="3140075" algn="l"/>
                <a:tab pos="3589338" algn="l"/>
                <a:tab pos="4038600" algn="l"/>
                <a:tab pos="4487863" algn="l"/>
                <a:tab pos="4937125" algn="l"/>
                <a:tab pos="5386388" algn="l"/>
                <a:tab pos="5835650" algn="l"/>
                <a:tab pos="6284913" algn="l"/>
                <a:tab pos="6734175" algn="l"/>
                <a:tab pos="7183438" algn="l"/>
                <a:tab pos="7632700" algn="l"/>
                <a:tab pos="8081963" algn="l"/>
                <a:tab pos="8531225" algn="l"/>
                <a:tab pos="8980488" algn="l"/>
              </a:tabLst>
            </a:pPr>
            <a:r>
              <a:rPr lang="it-IT" sz="2600"/>
              <a:t>Raramente è un’operazione semplice:</a:t>
            </a:r>
          </a:p>
          <a:p>
            <a:pPr marL="339725" indent="-339725">
              <a:lnSpc>
                <a:spcPct val="91000"/>
              </a:lnSpc>
              <a:spcBef>
                <a:spcPts val="550"/>
              </a:spcBef>
              <a:buClrTx/>
              <a:buSzTx/>
              <a:buFontTx/>
              <a:buNone/>
              <a:tabLst>
                <a:tab pos="339725" algn="l"/>
                <a:tab pos="444500" algn="l"/>
                <a:tab pos="893763" algn="l"/>
                <a:tab pos="1343025" algn="l"/>
                <a:tab pos="1792288" algn="l"/>
                <a:tab pos="2241550" algn="l"/>
                <a:tab pos="2690813" algn="l"/>
                <a:tab pos="3140075" algn="l"/>
                <a:tab pos="3589338" algn="l"/>
                <a:tab pos="4038600" algn="l"/>
                <a:tab pos="4487863" algn="l"/>
                <a:tab pos="4937125" algn="l"/>
                <a:tab pos="5386388" algn="l"/>
                <a:tab pos="5835650" algn="l"/>
                <a:tab pos="6284913" algn="l"/>
                <a:tab pos="6734175" algn="l"/>
                <a:tab pos="7183438" algn="l"/>
                <a:tab pos="7632700" algn="l"/>
                <a:tab pos="8081963" algn="l"/>
                <a:tab pos="8531225" algn="l"/>
                <a:tab pos="8980488" algn="l"/>
              </a:tabLst>
            </a:pPr>
            <a:endParaRPr lang="it-IT" sz="2200"/>
          </a:p>
          <a:p>
            <a:pPr marL="688975" lvl="1" indent="-347663">
              <a:lnSpc>
                <a:spcPct val="91000"/>
              </a:lnSpc>
              <a:spcBef>
                <a:spcPts val="550"/>
              </a:spcBef>
              <a:buClr>
                <a:srgbClr val="669999"/>
              </a:buClr>
              <a:buSzPct val="70000"/>
              <a:buFont typeface="Wingdings" charset="2"/>
              <a:buChar char=""/>
              <a:tabLst>
                <a:tab pos="339725" algn="l"/>
                <a:tab pos="444500" algn="l"/>
                <a:tab pos="893763" algn="l"/>
                <a:tab pos="1343025" algn="l"/>
                <a:tab pos="1792288" algn="l"/>
                <a:tab pos="2241550" algn="l"/>
                <a:tab pos="2690813" algn="l"/>
                <a:tab pos="3140075" algn="l"/>
                <a:tab pos="3589338" algn="l"/>
                <a:tab pos="4038600" algn="l"/>
                <a:tab pos="4487863" algn="l"/>
                <a:tab pos="4937125" algn="l"/>
                <a:tab pos="5386388" algn="l"/>
                <a:tab pos="5835650" algn="l"/>
                <a:tab pos="6284913" algn="l"/>
                <a:tab pos="6734175" algn="l"/>
                <a:tab pos="7183438" algn="l"/>
                <a:tab pos="7632700" algn="l"/>
                <a:tab pos="8081963" algn="l"/>
                <a:tab pos="8531225" algn="l"/>
                <a:tab pos="8980488" algn="l"/>
              </a:tabLst>
            </a:pPr>
            <a:r>
              <a:rPr lang="it-IT" sz="2200"/>
              <a:t>Ambiguità del linguaggio naturale;</a:t>
            </a:r>
          </a:p>
          <a:p>
            <a:pPr marL="688975" lvl="1" indent="-347663">
              <a:lnSpc>
                <a:spcPct val="91000"/>
              </a:lnSpc>
              <a:spcBef>
                <a:spcPts val="550"/>
              </a:spcBef>
              <a:buClr>
                <a:srgbClr val="669999"/>
              </a:buClr>
              <a:buSzPct val="70000"/>
              <a:buFont typeface="Wingdings" charset="2"/>
              <a:buChar char=""/>
              <a:tabLst>
                <a:tab pos="339725" algn="l"/>
                <a:tab pos="444500" algn="l"/>
                <a:tab pos="893763" algn="l"/>
                <a:tab pos="1343025" algn="l"/>
                <a:tab pos="1792288" algn="l"/>
                <a:tab pos="2241550" algn="l"/>
                <a:tab pos="2690813" algn="l"/>
                <a:tab pos="3140075" algn="l"/>
                <a:tab pos="3589338" algn="l"/>
                <a:tab pos="4038600" algn="l"/>
                <a:tab pos="4487863" algn="l"/>
                <a:tab pos="4937125" algn="l"/>
                <a:tab pos="5386388" algn="l"/>
                <a:tab pos="5835650" algn="l"/>
                <a:tab pos="6284913" algn="l"/>
                <a:tab pos="6734175" algn="l"/>
                <a:tab pos="7183438" algn="l"/>
                <a:tab pos="7632700" algn="l"/>
                <a:tab pos="8081963" algn="l"/>
                <a:tab pos="8531225" algn="l"/>
                <a:tab pos="8980488" algn="l"/>
              </a:tabLst>
            </a:pPr>
            <a:r>
              <a:rPr lang="it-IT" sz="2200"/>
              <a:t>Eterogeneità delle collezioni di elementi;</a:t>
            </a:r>
          </a:p>
          <a:p>
            <a:pPr marL="688975" lvl="1" indent="-347663">
              <a:lnSpc>
                <a:spcPct val="91000"/>
              </a:lnSpc>
              <a:spcBef>
                <a:spcPts val="550"/>
              </a:spcBef>
              <a:buClr>
                <a:srgbClr val="669999"/>
              </a:buClr>
              <a:buSzPct val="70000"/>
              <a:buFont typeface="Wingdings" charset="2"/>
              <a:buChar char=""/>
              <a:tabLst>
                <a:tab pos="339725" algn="l"/>
                <a:tab pos="444500" algn="l"/>
                <a:tab pos="893763" algn="l"/>
                <a:tab pos="1343025" algn="l"/>
                <a:tab pos="1792288" algn="l"/>
                <a:tab pos="2241550" algn="l"/>
                <a:tab pos="2690813" algn="l"/>
                <a:tab pos="3140075" algn="l"/>
                <a:tab pos="3589338" algn="l"/>
                <a:tab pos="4038600" algn="l"/>
                <a:tab pos="4487863" algn="l"/>
                <a:tab pos="4937125" algn="l"/>
                <a:tab pos="5386388" algn="l"/>
                <a:tab pos="5835650" algn="l"/>
                <a:tab pos="6284913" algn="l"/>
                <a:tab pos="6734175" algn="l"/>
                <a:tab pos="7183438" algn="l"/>
                <a:tab pos="7632700" algn="l"/>
                <a:tab pos="8081963" algn="l"/>
                <a:tab pos="8531225" algn="l"/>
                <a:tab pos="8980488" algn="l"/>
              </a:tabLst>
            </a:pPr>
            <a:r>
              <a:rPr lang="it-IT" sz="2200"/>
              <a:t>Prospettive differenti;</a:t>
            </a:r>
          </a:p>
          <a:p>
            <a:pPr marL="688975" lvl="1" indent="-347663">
              <a:lnSpc>
                <a:spcPct val="91000"/>
              </a:lnSpc>
              <a:spcBef>
                <a:spcPts val="550"/>
              </a:spcBef>
              <a:buClr>
                <a:srgbClr val="669999"/>
              </a:buClr>
              <a:buSzPct val="70000"/>
              <a:buFont typeface="Wingdings" charset="2"/>
              <a:buChar char=""/>
              <a:tabLst>
                <a:tab pos="339725" algn="l"/>
                <a:tab pos="444500" algn="l"/>
                <a:tab pos="893763" algn="l"/>
                <a:tab pos="1343025" algn="l"/>
                <a:tab pos="1792288" algn="l"/>
                <a:tab pos="2241550" algn="l"/>
                <a:tab pos="2690813" algn="l"/>
                <a:tab pos="3140075" algn="l"/>
                <a:tab pos="3589338" algn="l"/>
                <a:tab pos="4038600" algn="l"/>
                <a:tab pos="4487863" algn="l"/>
                <a:tab pos="4937125" algn="l"/>
                <a:tab pos="5386388" algn="l"/>
                <a:tab pos="5835650" algn="l"/>
                <a:tab pos="6284913" algn="l"/>
                <a:tab pos="6734175" algn="l"/>
                <a:tab pos="7183438" algn="l"/>
                <a:tab pos="7632700" algn="l"/>
                <a:tab pos="8081963" algn="l"/>
                <a:tab pos="8531225" algn="l"/>
                <a:tab pos="8980488" algn="l"/>
              </a:tabLst>
            </a:pPr>
            <a:r>
              <a:rPr lang="it-IT" sz="2200"/>
              <a:t>Politiche interne </a:t>
            </a:r>
            <a:br>
              <a:rPr lang="it-IT" sz="2200"/>
            </a:br>
            <a:r>
              <a:rPr lang="it-IT" sz="2200"/>
              <a:t>(es. come organizzare un sito web aziendale?);</a:t>
            </a:r>
          </a:p>
          <a:p>
            <a:pPr marL="339725" indent="-339725">
              <a:lnSpc>
                <a:spcPct val="91000"/>
              </a:lnSpc>
              <a:spcBef>
                <a:spcPts val="550"/>
              </a:spcBef>
              <a:buClrTx/>
              <a:buSzTx/>
              <a:buFontTx/>
              <a:buNone/>
              <a:tabLst>
                <a:tab pos="339725" algn="l"/>
                <a:tab pos="444500" algn="l"/>
                <a:tab pos="893763" algn="l"/>
                <a:tab pos="1343025" algn="l"/>
                <a:tab pos="1792288" algn="l"/>
                <a:tab pos="2241550" algn="l"/>
                <a:tab pos="2690813" algn="l"/>
                <a:tab pos="3140075" algn="l"/>
                <a:tab pos="3589338" algn="l"/>
                <a:tab pos="4038600" algn="l"/>
                <a:tab pos="4487863" algn="l"/>
                <a:tab pos="4937125" algn="l"/>
                <a:tab pos="5386388" algn="l"/>
                <a:tab pos="5835650" algn="l"/>
                <a:tab pos="6284913" algn="l"/>
                <a:tab pos="6734175" algn="l"/>
                <a:tab pos="7183438" algn="l"/>
                <a:tab pos="7632700" algn="l"/>
                <a:tab pos="8081963" algn="l"/>
                <a:tab pos="8531225" algn="l"/>
                <a:tab pos="8980488" algn="l"/>
              </a:tabLst>
            </a:pPr>
            <a:endParaRPr lang="it-IT" sz="2200"/>
          </a:p>
          <a:p>
            <a:pPr marL="339725" indent="-339725">
              <a:lnSpc>
                <a:spcPct val="91000"/>
              </a:lnSpc>
              <a:spcBef>
                <a:spcPts val="650"/>
              </a:spcBef>
              <a:buClr>
                <a:srgbClr val="330066"/>
              </a:buClr>
              <a:buSzPct val="70000"/>
              <a:buFont typeface="Wingdings" charset="2"/>
              <a:buNone/>
              <a:tabLst>
                <a:tab pos="339725" algn="l"/>
                <a:tab pos="444500" algn="l"/>
                <a:tab pos="893763" algn="l"/>
                <a:tab pos="1343025" algn="l"/>
                <a:tab pos="1792288" algn="l"/>
                <a:tab pos="2241550" algn="l"/>
                <a:tab pos="2690813" algn="l"/>
                <a:tab pos="3140075" algn="l"/>
                <a:tab pos="3589338" algn="l"/>
                <a:tab pos="4038600" algn="l"/>
                <a:tab pos="4487863" algn="l"/>
                <a:tab pos="4937125" algn="l"/>
                <a:tab pos="5386388" algn="l"/>
                <a:tab pos="5835650" algn="l"/>
                <a:tab pos="6284913" algn="l"/>
                <a:tab pos="6734175" algn="l"/>
                <a:tab pos="7183438" algn="l"/>
                <a:tab pos="7632700" algn="l"/>
                <a:tab pos="8081963" algn="l"/>
                <a:tab pos="8531225" algn="l"/>
                <a:tab pos="8980488" algn="l"/>
              </a:tabLst>
            </a:pPr>
            <a:endParaRPr lang="it-IT" sz="2600"/>
          </a:p>
        </p:txBody>
      </p:sp>
    </p:spTree>
  </p:cSld>
  <p:clrMapOvr>
    <a:masterClrMapping/>
  </p:clrMapOvr>
  <p:transition spd="med"/>
  <p:timing>
    <p:tnLst>
      <p:par>
        <p:cTn id="1" dur="indefinite"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numero diapositiva 5"/>
          <p:cNvSpPr>
            <a:spLocks noGrp="1"/>
          </p:cNvSpPr>
          <p:nvPr>
            <p:ph type="sldNum" idx="4294967295"/>
          </p:nvPr>
        </p:nvSpPr>
        <p:spPr>
          <a:xfrm>
            <a:off x="7010400" y="6400800"/>
            <a:ext cx="2130425" cy="454025"/>
          </a:xfrm>
          <a:prstGeom prst="rect">
            <a:avLst/>
          </a:prstGeom>
        </p:spPr>
        <p:txBody>
          <a:bodyPr/>
          <a:lstStyle/>
          <a:p>
            <a:fld id="{C7117BD8-CAF8-45C4-8BC0-40668A855055}" type="slidenum">
              <a:rPr lang="en-US"/>
              <a:pPr/>
              <a:t>13</a:t>
            </a:fld>
            <a:endParaRPr lang="en-US"/>
          </a:p>
        </p:txBody>
      </p:sp>
      <p:sp>
        <p:nvSpPr>
          <p:cNvPr id="16385" name="Rectangle 1"/>
          <p:cNvSpPr>
            <a:spLocks noGrp="1" noChangeArrowheads="1"/>
          </p:cNvSpPr>
          <p:nvPr>
            <p:ph type="title" idx="4294967295"/>
          </p:nvPr>
        </p:nvSpPr>
        <p:spPr>
          <a:xfrm>
            <a:off x="457200" y="122238"/>
            <a:ext cx="7543800" cy="1295400"/>
          </a:xfrm>
          <a:ln/>
        </p:spPr>
        <p:txBody>
          <a:bodyPr anchor="b"/>
          <a:lstStyle/>
          <a:p>
            <a: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it-IT"/>
              <a:t>La classificazione a faccette</a:t>
            </a:r>
          </a:p>
        </p:txBody>
      </p:sp>
      <p:sp>
        <p:nvSpPr>
          <p:cNvPr id="16386" name="Rectangle 2"/>
          <p:cNvSpPr>
            <a:spLocks noGrp="1" noChangeArrowheads="1"/>
          </p:cNvSpPr>
          <p:nvPr>
            <p:ph type="body" idx="4294967295"/>
          </p:nvPr>
        </p:nvSpPr>
        <p:spPr>
          <a:xfrm>
            <a:off x="457200" y="1719263"/>
            <a:ext cx="8075613" cy="4516437"/>
          </a:xfrm>
          <a:ln/>
        </p:spPr>
        <p:txBody>
          <a:bodyPr tIns="89892"/>
          <a:lstStyle/>
          <a:p>
            <a:pPr marL="339725" indent="-339725">
              <a:lnSpc>
                <a:spcPct val="81000"/>
              </a:lnSpc>
              <a:spcBef>
                <a:spcPts val="450"/>
              </a:spcBef>
              <a:buClr>
                <a:srgbClr val="330066"/>
              </a:buClr>
              <a:buSzPct val="70000"/>
              <a:buFont typeface="Wingdings" charset="2"/>
              <a:buChar char=""/>
              <a:tabLst>
                <a:tab pos="339725" algn="l"/>
                <a:tab pos="444500" algn="l"/>
                <a:tab pos="893763" algn="l"/>
                <a:tab pos="1343025" algn="l"/>
                <a:tab pos="1792288" algn="l"/>
                <a:tab pos="2241550" algn="l"/>
                <a:tab pos="2690813" algn="l"/>
                <a:tab pos="3140075" algn="l"/>
                <a:tab pos="3589338" algn="l"/>
                <a:tab pos="4038600" algn="l"/>
                <a:tab pos="4487863" algn="l"/>
                <a:tab pos="4937125" algn="l"/>
                <a:tab pos="5386388" algn="l"/>
                <a:tab pos="5835650" algn="l"/>
                <a:tab pos="6284913" algn="l"/>
                <a:tab pos="6734175" algn="l"/>
                <a:tab pos="7183438" algn="l"/>
                <a:tab pos="7632700" algn="l"/>
                <a:tab pos="8081963" algn="l"/>
                <a:tab pos="8531225" algn="l"/>
                <a:tab pos="8980488" algn="l"/>
              </a:tabLst>
            </a:pPr>
            <a:r>
              <a:rPr lang="it-IT" sz="1800" dirty="0"/>
              <a:t>La classificazione a faccette parte dal presupposto che spesso ciascun elemento di una realtà di riferimento si presta ad essere inserito in categorie diverse in funzione della prospettiva che si assume nei suoi confronti.</a:t>
            </a:r>
          </a:p>
          <a:p>
            <a:pPr marL="339725" indent="-339725">
              <a:lnSpc>
                <a:spcPct val="81000"/>
              </a:lnSpc>
              <a:spcBef>
                <a:spcPts val="450"/>
              </a:spcBef>
              <a:buClrTx/>
              <a:buSzTx/>
              <a:buFontTx/>
              <a:buNone/>
              <a:tabLst>
                <a:tab pos="339725" algn="l"/>
                <a:tab pos="444500" algn="l"/>
                <a:tab pos="893763" algn="l"/>
                <a:tab pos="1343025" algn="l"/>
                <a:tab pos="1792288" algn="l"/>
                <a:tab pos="2241550" algn="l"/>
                <a:tab pos="2690813" algn="l"/>
                <a:tab pos="3140075" algn="l"/>
                <a:tab pos="3589338" algn="l"/>
                <a:tab pos="4038600" algn="l"/>
                <a:tab pos="4487863" algn="l"/>
                <a:tab pos="4937125" algn="l"/>
                <a:tab pos="5386388" algn="l"/>
                <a:tab pos="5835650" algn="l"/>
                <a:tab pos="6284913" algn="l"/>
                <a:tab pos="6734175" algn="l"/>
                <a:tab pos="7183438" algn="l"/>
                <a:tab pos="7632700" algn="l"/>
                <a:tab pos="8081963" algn="l"/>
                <a:tab pos="8531225" algn="l"/>
                <a:tab pos="8980488" algn="l"/>
              </a:tabLst>
            </a:pPr>
            <a:endParaRPr lang="it-IT" sz="1800" dirty="0"/>
          </a:p>
          <a:p>
            <a:pPr marL="339725" indent="-339725">
              <a:lnSpc>
                <a:spcPct val="81000"/>
              </a:lnSpc>
              <a:spcBef>
                <a:spcPts val="450"/>
              </a:spcBef>
              <a:buClr>
                <a:srgbClr val="330066"/>
              </a:buClr>
              <a:buSzPct val="70000"/>
              <a:buFont typeface="Wingdings" charset="2"/>
              <a:buChar char=""/>
              <a:tabLst>
                <a:tab pos="339725" algn="l"/>
                <a:tab pos="444500" algn="l"/>
                <a:tab pos="893763" algn="l"/>
                <a:tab pos="1343025" algn="l"/>
                <a:tab pos="1792288" algn="l"/>
                <a:tab pos="2241550" algn="l"/>
                <a:tab pos="2690813" algn="l"/>
                <a:tab pos="3140075" algn="l"/>
                <a:tab pos="3589338" algn="l"/>
                <a:tab pos="4038600" algn="l"/>
                <a:tab pos="4487863" algn="l"/>
                <a:tab pos="4937125" algn="l"/>
                <a:tab pos="5386388" algn="l"/>
                <a:tab pos="5835650" algn="l"/>
                <a:tab pos="6284913" algn="l"/>
                <a:tab pos="6734175" algn="l"/>
                <a:tab pos="7183438" algn="l"/>
                <a:tab pos="7632700" algn="l"/>
                <a:tab pos="8081963" algn="l"/>
                <a:tab pos="8531225" algn="l"/>
                <a:tab pos="8980488" algn="l"/>
              </a:tabLst>
            </a:pPr>
            <a:r>
              <a:rPr lang="it-IT" sz="1800" dirty="0"/>
              <a:t>È una forma di classificazione multidimensionale: il suo punto di forza sta nel consentire una ricerca dell’informazione partendo da differenti punti di vista.</a:t>
            </a:r>
          </a:p>
          <a:p>
            <a:pPr marL="339725" indent="-339725">
              <a:lnSpc>
                <a:spcPct val="81000"/>
              </a:lnSpc>
              <a:spcBef>
                <a:spcPts val="450"/>
              </a:spcBef>
              <a:buClrTx/>
              <a:buSzTx/>
              <a:buFontTx/>
              <a:buNone/>
              <a:tabLst>
                <a:tab pos="339725" algn="l"/>
                <a:tab pos="444500" algn="l"/>
                <a:tab pos="893763" algn="l"/>
                <a:tab pos="1343025" algn="l"/>
                <a:tab pos="1792288" algn="l"/>
                <a:tab pos="2241550" algn="l"/>
                <a:tab pos="2690813" algn="l"/>
                <a:tab pos="3140075" algn="l"/>
                <a:tab pos="3589338" algn="l"/>
                <a:tab pos="4038600" algn="l"/>
                <a:tab pos="4487863" algn="l"/>
                <a:tab pos="4937125" algn="l"/>
                <a:tab pos="5386388" algn="l"/>
                <a:tab pos="5835650" algn="l"/>
                <a:tab pos="6284913" algn="l"/>
                <a:tab pos="6734175" algn="l"/>
                <a:tab pos="7183438" algn="l"/>
                <a:tab pos="7632700" algn="l"/>
                <a:tab pos="8081963" algn="l"/>
                <a:tab pos="8531225" algn="l"/>
                <a:tab pos="8980488" algn="l"/>
              </a:tabLst>
            </a:pPr>
            <a:endParaRPr lang="it-IT" sz="1800" dirty="0"/>
          </a:p>
          <a:p>
            <a:pPr marL="339725" indent="-339725">
              <a:lnSpc>
                <a:spcPct val="81000"/>
              </a:lnSpc>
              <a:spcBef>
                <a:spcPts val="450"/>
              </a:spcBef>
              <a:buClr>
                <a:srgbClr val="330066"/>
              </a:buClr>
              <a:buSzPct val="70000"/>
              <a:buFont typeface="Wingdings" charset="2"/>
              <a:buChar char=""/>
              <a:tabLst>
                <a:tab pos="339725" algn="l"/>
                <a:tab pos="444500" algn="l"/>
                <a:tab pos="893763" algn="l"/>
                <a:tab pos="1343025" algn="l"/>
                <a:tab pos="1792288" algn="l"/>
                <a:tab pos="2241550" algn="l"/>
                <a:tab pos="2690813" algn="l"/>
                <a:tab pos="3140075" algn="l"/>
                <a:tab pos="3589338" algn="l"/>
                <a:tab pos="4038600" algn="l"/>
                <a:tab pos="4487863" algn="l"/>
                <a:tab pos="4937125" algn="l"/>
                <a:tab pos="5386388" algn="l"/>
                <a:tab pos="5835650" algn="l"/>
                <a:tab pos="6284913" algn="l"/>
                <a:tab pos="6734175" algn="l"/>
                <a:tab pos="7183438" algn="l"/>
                <a:tab pos="7632700" algn="l"/>
                <a:tab pos="8081963" algn="l"/>
                <a:tab pos="8531225" algn="l"/>
                <a:tab pos="8980488" algn="l"/>
              </a:tabLst>
            </a:pPr>
            <a:r>
              <a:rPr lang="it-IT" sz="1800" dirty="0"/>
              <a:t>Applicazione dei campi di un database a contenuti e applicazioni di un sito;</a:t>
            </a:r>
          </a:p>
          <a:p>
            <a:pPr marL="339725" indent="-339725">
              <a:lnSpc>
                <a:spcPct val="81000"/>
              </a:lnSpc>
              <a:spcBef>
                <a:spcPts val="450"/>
              </a:spcBef>
              <a:buClrTx/>
              <a:buSzTx/>
              <a:buFontTx/>
              <a:buNone/>
              <a:tabLst>
                <a:tab pos="339725" algn="l"/>
                <a:tab pos="444500" algn="l"/>
                <a:tab pos="893763" algn="l"/>
                <a:tab pos="1343025" algn="l"/>
                <a:tab pos="1792288" algn="l"/>
                <a:tab pos="2241550" algn="l"/>
                <a:tab pos="2690813" algn="l"/>
                <a:tab pos="3140075" algn="l"/>
                <a:tab pos="3589338" algn="l"/>
                <a:tab pos="4038600" algn="l"/>
                <a:tab pos="4487863" algn="l"/>
                <a:tab pos="4937125" algn="l"/>
                <a:tab pos="5386388" algn="l"/>
                <a:tab pos="5835650" algn="l"/>
                <a:tab pos="6284913" algn="l"/>
                <a:tab pos="6734175" algn="l"/>
                <a:tab pos="7183438" algn="l"/>
                <a:tab pos="7632700" algn="l"/>
                <a:tab pos="8081963" algn="l"/>
                <a:tab pos="8531225" algn="l"/>
                <a:tab pos="8980488" algn="l"/>
              </a:tabLst>
            </a:pPr>
            <a:endParaRPr lang="it-IT" sz="1800" dirty="0"/>
          </a:p>
          <a:p>
            <a:pPr marL="339725" indent="-339725">
              <a:lnSpc>
                <a:spcPct val="81000"/>
              </a:lnSpc>
              <a:spcBef>
                <a:spcPts val="500"/>
              </a:spcBef>
              <a:buClrTx/>
              <a:buSzTx/>
              <a:buFontTx/>
              <a:buNone/>
              <a:tabLst>
                <a:tab pos="339725" algn="l"/>
                <a:tab pos="444500" algn="l"/>
                <a:tab pos="893763" algn="l"/>
                <a:tab pos="1343025" algn="l"/>
                <a:tab pos="1792288" algn="l"/>
                <a:tab pos="2241550" algn="l"/>
                <a:tab pos="2690813" algn="l"/>
                <a:tab pos="3140075" algn="l"/>
                <a:tab pos="3589338" algn="l"/>
                <a:tab pos="4038600" algn="l"/>
                <a:tab pos="4487863" algn="l"/>
                <a:tab pos="4937125" algn="l"/>
                <a:tab pos="5386388" algn="l"/>
                <a:tab pos="5835650" algn="l"/>
                <a:tab pos="6284913" algn="l"/>
                <a:tab pos="6734175" algn="l"/>
                <a:tab pos="7183438" algn="l"/>
                <a:tab pos="7632700" algn="l"/>
                <a:tab pos="8081963" algn="l"/>
                <a:tab pos="8531225" algn="l"/>
                <a:tab pos="8980488" algn="l"/>
              </a:tabLst>
            </a:pPr>
            <a:endParaRPr lang="it-IT" sz="2000" dirty="0"/>
          </a:p>
          <a:p>
            <a:pPr marL="339725" indent="-339725">
              <a:lnSpc>
                <a:spcPct val="81000"/>
              </a:lnSpc>
              <a:spcBef>
                <a:spcPts val="500"/>
              </a:spcBef>
              <a:buClrTx/>
              <a:buSzTx/>
              <a:buFontTx/>
              <a:buNone/>
              <a:tabLst>
                <a:tab pos="339725" algn="l"/>
                <a:tab pos="444500" algn="l"/>
                <a:tab pos="893763" algn="l"/>
                <a:tab pos="1343025" algn="l"/>
                <a:tab pos="1792288" algn="l"/>
                <a:tab pos="2241550" algn="l"/>
                <a:tab pos="2690813" algn="l"/>
                <a:tab pos="3140075" algn="l"/>
                <a:tab pos="3589338" algn="l"/>
                <a:tab pos="4038600" algn="l"/>
                <a:tab pos="4487863" algn="l"/>
                <a:tab pos="4937125" algn="l"/>
                <a:tab pos="5386388" algn="l"/>
                <a:tab pos="5835650" algn="l"/>
                <a:tab pos="6284913" algn="l"/>
                <a:tab pos="6734175" algn="l"/>
                <a:tab pos="7183438" algn="l"/>
                <a:tab pos="7632700" algn="l"/>
                <a:tab pos="8081963" algn="l"/>
                <a:tab pos="8531225" algn="l"/>
                <a:tab pos="8980488" algn="l"/>
              </a:tabLst>
            </a:pPr>
            <a:endParaRPr lang="it-IT" sz="2000" dirty="0"/>
          </a:p>
        </p:txBody>
      </p:sp>
    </p:spTree>
  </p:cSld>
  <p:clrMapOvr>
    <a:masterClrMapping/>
  </p:clrMapOvr>
  <p:transition spd="med"/>
  <p:timing>
    <p:tnLst>
      <p:par>
        <p:cTn id="1" dur="indefinite"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numero diapositiva 3"/>
          <p:cNvSpPr>
            <a:spLocks noGrp="1"/>
          </p:cNvSpPr>
          <p:nvPr>
            <p:ph type="sldNum" idx="12"/>
          </p:nvPr>
        </p:nvSpPr>
        <p:spPr/>
        <p:txBody>
          <a:bodyPr/>
          <a:lstStyle/>
          <a:p>
            <a:fld id="{166CE62D-7F0F-4F27-A5EB-9696844DA538}" type="slidenum">
              <a:rPr lang="en-US"/>
              <a:pPr/>
              <a:t>14</a:t>
            </a:fld>
            <a:endParaRPr lang="en-US"/>
          </a:p>
        </p:txBody>
      </p:sp>
      <p:pic>
        <p:nvPicPr>
          <p:cNvPr id="17409" name="Picture 1"/>
          <p:cNvPicPr>
            <a:picLocks noChangeAspect="1" noChangeArrowheads="1"/>
          </p:cNvPicPr>
          <p:nvPr/>
        </p:nvPicPr>
        <p:blipFill>
          <a:blip r:embed="rId3" cstate="print"/>
          <a:srcRect/>
          <a:stretch>
            <a:fillRect/>
          </a:stretch>
        </p:blipFill>
        <p:spPr bwMode="auto">
          <a:xfrm>
            <a:off x="23813" y="6350"/>
            <a:ext cx="9144000" cy="6858000"/>
          </a:xfrm>
          <a:prstGeom prst="rect">
            <a:avLst/>
          </a:prstGeom>
          <a:noFill/>
          <a:ln w="9525">
            <a:noFill/>
            <a:round/>
            <a:headEnd/>
            <a:tailEnd/>
          </a:ln>
          <a:effectLst/>
        </p:spPr>
      </p:pic>
    </p:spTree>
  </p:cSld>
  <p:clrMapOvr>
    <a:masterClrMapping/>
  </p:clrMapOvr>
  <p:transition spd="med"/>
  <p:timing>
    <p:tnLst>
      <p:par>
        <p:cTn id="1" dur="indefinite"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numero diapositiva 3"/>
          <p:cNvSpPr>
            <a:spLocks noGrp="1"/>
          </p:cNvSpPr>
          <p:nvPr>
            <p:ph type="sldNum" idx="12"/>
          </p:nvPr>
        </p:nvSpPr>
        <p:spPr/>
        <p:txBody>
          <a:bodyPr/>
          <a:lstStyle/>
          <a:p>
            <a:fld id="{C8522ADB-86A0-40E7-9846-59EEB313502A}" type="slidenum">
              <a:rPr lang="en-US"/>
              <a:pPr/>
              <a:t>15</a:t>
            </a:fld>
            <a:endParaRPr lang="en-US"/>
          </a:p>
        </p:txBody>
      </p:sp>
      <p:pic>
        <p:nvPicPr>
          <p:cNvPr id="18433" name="Picture 1"/>
          <p:cNvPicPr>
            <a:picLocks noChangeAspect="1" noChangeArrowheads="1"/>
          </p:cNvPicPr>
          <p:nvPr/>
        </p:nvPicPr>
        <p:blipFill>
          <a:blip r:embed="rId3" cstate="print"/>
          <a:srcRect/>
          <a:stretch>
            <a:fillRect/>
          </a:stretch>
        </p:blipFill>
        <p:spPr bwMode="auto">
          <a:xfrm>
            <a:off x="23813" y="6350"/>
            <a:ext cx="9144000" cy="6858000"/>
          </a:xfrm>
          <a:prstGeom prst="rect">
            <a:avLst/>
          </a:prstGeom>
          <a:noFill/>
          <a:ln w="9525">
            <a:noFill/>
            <a:round/>
            <a:headEnd/>
            <a:tailEnd/>
          </a:ln>
          <a:effectLst/>
        </p:spPr>
      </p:pic>
    </p:spTree>
  </p:cSld>
  <p:clrMapOvr>
    <a:masterClrMapping/>
  </p:clrMapOvr>
  <p:transition spd="med"/>
  <p:timing>
    <p:tnLst>
      <p:par>
        <p:cTn id="1" dur="indefinite"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 name="Segnaposto numero diapositiva 5"/>
          <p:cNvSpPr>
            <a:spLocks noGrp="1"/>
          </p:cNvSpPr>
          <p:nvPr>
            <p:ph type="sldNum" idx="4294967295"/>
          </p:nvPr>
        </p:nvSpPr>
        <p:spPr>
          <a:xfrm>
            <a:off x="7010400" y="6400800"/>
            <a:ext cx="2130425" cy="454025"/>
          </a:xfrm>
          <a:prstGeom prst="rect">
            <a:avLst/>
          </a:prstGeom>
        </p:spPr>
        <p:txBody>
          <a:bodyPr/>
          <a:lstStyle/>
          <a:p>
            <a:fld id="{B623F3EF-1B39-460C-A0DF-D398DCD3352E}" type="slidenum">
              <a:rPr lang="en-US"/>
              <a:pPr/>
              <a:t>16</a:t>
            </a:fld>
            <a:endParaRPr lang="en-US"/>
          </a:p>
        </p:txBody>
      </p:sp>
      <p:sp>
        <p:nvSpPr>
          <p:cNvPr id="14337" name="Rectangle 1"/>
          <p:cNvSpPr>
            <a:spLocks noGrp="1" noChangeArrowheads="1"/>
          </p:cNvSpPr>
          <p:nvPr>
            <p:ph type="title" idx="4294967295"/>
          </p:nvPr>
        </p:nvSpPr>
        <p:spPr>
          <a:xfrm>
            <a:off x="457200" y="122238"/>
            <a:ext cx="7543800" cy="1295400"/>
          </a:xfrm>
          <a:ln/>
        </p:spPr>
        <p:txBody>
          <a:bodyPr anchor="b"/>
          <a:lstStyle/>
          <a:p>
            <a: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it-IT"/>
              <a:t>Strutture di organizzazione</a:t>
            </a:r>
          </a:p>
        </p:txBody>
      </p:sp>
      <p:sp>
        <p:nvSpPr>
          <p:cNvPr id="14338" name="Rectangle 2"/>
          <p:cNvSpPr>
            <a:spLocks noGrp="1" noChangeArrowheads="1"/>
          </p:cNvSpPr>
          <p:nvPr>
            <p:ph type="body" idx="4294967295"/>
          </p:nvPr>
        </p:nvSpPr>
        <p:spPr>
          <a:xfrm>
            <a:off x="539750" y="1773238"/>
            <a:ext cx="7772400" cy="4813300"/>
          </a:xfrm>
          <a:ln/>
        </p:spPr>
        <p:txBody>
          <a:bodyPr tIns="97074"/>
          <a:lstStyle/>
          <a:p>
            <a:pPr marL="339725" indent="-339725">
              <a:lnSpc>
                <a:spcPct val="81000"/>
              </a:lnSpc>
              <a:spcBef>
                <a:spcPts val="525"/>
              </a:spcBef>
              <a:tabLst>
                <a:tab pos="341313" algn="l"/>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pPr>
            <a:r>
              <a:rPr lang="it-IT" sz="2100" b="1" dirty="0"/>
              <a:t>Sequenza ordinata</a:t>
            </a:r>
          </a:p>
          <a:p>
            <a:pPr marL="705485" lvl="1" indent="-339725">
              <a:lnSpc>
                <a:spcPct val="81000"/>
              </a:lnSpc>
              <a:spcBef>
                <a:spcPts val="525"/>
              </a:spcBef>
              <a:buClr>
                <a:srgbClr val="330066"/>
              </a:buClr>
              <a:buSzPct val="70000"/>
              <a:buFont typeface="Wingdings" charset="2"/>
              <a:buChar char=""/>
              <a:tabLst>
                <a:tab pos="341313" algn="l"/>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pPr>
            <a:r>
              <a:rPr lang="it-IT" sz="1800" dirty="0"/>
              <a:t>Controllo sulla navigazione;</a:t>
            </a:r>
          </a:p>
          <a:p>
            <a:pPr marL="705485" lvl="1" indent="-339725">
              <a:lnSpc>
                <a:spcPct val="81000"/>
              </a:lnSpc>
              <a:spcBef>
                <a:spcPts val="525"/>
              </a:spcBef>
              <a:buClr>
                <a:srgbClr val="330066"/>
              </a:buClr>
              <a:buSzPct val="70000"/>
              <a:buFont typeface="Wingdings" charset="2"/>
              <a:buChar char=""/>
              <a:tabLst>
                <a:tab pos="341313" algn="l"/>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pPr>
            <a:r>
              <a:rPr lang="it-IT" sz="1800" dirty="0"/>
              <a:t>Semplicità;</a:t>
            </a:r>
          </a:p>
          <a:p>
            <a:pPr marL="705485" lvl="1" indent="-339725">
              <a:lnSpc>
                <a:spcPct val="81000"/>
              </a:lnSpc>
              <a:spcBef>
                <a:spcPts val="525"/>
              </a:spcBef>
              <a:buClr>
                <a:srgbClr val="330066"/>
              </a:buClr>
              <a:buSzPct val="70000"/>
              <a:buFont typeface="Wingdings" charset="2"/>
              <a:buChar char=""/>
              <a:tabLst>
                <a:tab pos="341313" algn="l"/>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pPr>
            <a:r>
              <a:rPr lang="it-IT" sz="1800" dirty="0"/>
              <a:t>Facilità di orientamento;</a:t>
            </a:r>
          </a:p>
          <a:p>
            <a:pPr marL="339725" indent="-339725">
              <a:lnSpc>
                <a:spcPct val="81000"/>
              </a:lnSpc>
              <a:spcBef>
                <a:spcPts val="525"/>
              </a:spcBef>
              <a:buClrTx/>
              <a:buSzTx/>
              <a:buFontTx/>
              <a:buNone/>
              <a:tabLst>
                <a:tab pos="341313" algn="l"/>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pPr>
            <a:endParaRPr lang="it-IT" sz="2100" dirty="0"/>
          </a:p>
          <a:p>
            <a:pPr marL="339725" indent="-339725">
              <a:lnSpc>
                <a:spcPct val="81000"/>
              </a:lnSpc>
              <a:spcBef>
                <a:spcPts val="525"/>
              </a:spcBef>
              <a:buClrTx/>
              <a:buSzTx/>
              <a:buFontTx/>
              <a:buNone/>
              <a:tabLst>
                <a:tab pos="341313" algn="l"/>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pPr>
            <a:r>
              <a:rPr lang="it-IT" sz="2100" b="1" dirty="0"/>
              <a:t>Ipertesto</a:t>
            </a:r>
          </a:p>
          <a:p>
            <a:pPr marL="705485" lvl="1" indent="-339725">
              <a:lnSpc>
                <a:spcPct val="81000"/>
              </a:lnSpc>
              <a:spcBef>
                <a:spcPts val="525"/>
              </a:spcBef>
              <a:buClr>
                <a:srgbClr val="330066"/>
              </a:buClr>
              <a:buSzPct val="70000"/>
              <a:buFont typeface="Wingdings" charset="2"/>
              <a:buChar char=""/>
              <a:tabLst>
                <a:tab pos="341313" algn="l"/>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pPr>
            <a:r>
              <a:rPr lang="it-IT" sz="1800" dirty="0"/>
              <a:t>Link associativi</a:t>
            </a:r>
          </a:p>
          <a:p>
            <a:pPr marL="705485" lvl="1" indent="-339725">
              <a:lnSpc>
                <a:spcPct val="81000"/>
              </a:lnSpc>
              <a:spcBef>
                <a:spcPts val="525"/>
              </a:spcBef>
              <a:buClr>
                <a:srgbClr val="330066"/>
              </a:buClr>
              <a:buSzPct val="70000"/>
              <a:buFont typeface="Wingdings" charset="2"/>
              <a:buChar char=""/>
              <a:tabLst>
                <a:tab pos="341313" algn="l"/>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pPr>
            <a:r>
              <a:rPr lang="it-IT" sz="1800" dirty="0"/>
              <a:t>NB: per l’utente è difficile costruire </a:t>
            </a:r>
            <a:br>
              <a:rPr lang="it-IT" sz="1800" dirty="0"/>
            </a:br>
            <a:r>
              <a:rPr lang="it-IT" sz="1800" dirty="0"/>
              <a:t>un modello mentale</a:t>
            </a:r>
          </a:p>
          <a:p>
            <a:pPr marL="339725" indent="-339725">
              <a:lnSpc>
                <a:spcPct val="81000"/>
              </a:lnSpc>
              <a:spcBef>
                <a:spcPts val="525"/>
              </a:spcBef>
              <a:buClrTx/>
              <a:buSzTx/>
              <a:buFontTx/>
              <a:buNone/>
              <a:tabLst>
                <a:tab pos="341313" algn="l"/>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pPr>
            <a:endParaRPr lang="it-IT" sz="2100" dirty="0"/>
          </a:p>
          <a:p>
            <a:pPr marL="339725" indent="-339725">
              <a:lnSpc>
                <a:spcPct val="81000"/>
              </a:lnSpc>
              <a:spcBef>
                <a:spcPts val="525"/>
              </a:spcBef>
              <a:buClrTx/>
              <a:buSzTx/>
              <a:buFontTx/>
              <a:buNone/>
              <a:tabLst>
                <a:tab pos="341313" algn="l"/>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pPr>
            <a:r>
              <a:rPr lang="it-IT" sz="2100" b="1" dirty="0"/>
              <a:t>Gerarchie</a:t>
            </a:r>
          </a:p>
          <a:p>
            <a:pPr marL="705485" lvl="1" indent="-339725">
              <a:lnSpc>
                <a:spcPct val="81000"/>
              </a:lnSpc>
              <a:spcBef>
                <a:spcPts val="525"/>
              </a:spcBef>
              <a:buClr>
                <a:srgbClr val="330066"/>
              </a:buClr>
              <a:buSzPct val="70000"/>
              <a:buFont typeface="Wingdings" charset="2"/>
              <a:buChar char=""/>
              <a:tabLst>
                <a:tab pos="341313" algn="l"/>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pPr>
            <a:r>
              <a:rPr lang="it-IT" sz="1800" dirty="0"/>
              <a:t>Ampiezza Vs Profondità;</a:t>
            </a:r>
          </a:p>
          <a:p>
            <a:pPr marL="705485" lvl="1" indent="-339725">
              <a:lnSpc>
                <a:spcPct val="81000"/>
              </a:lnSpc>
              <a:spcBef>
                <a:spcPts val="525"/>
              </a:spcBef>
              <a:buClr>
                <a:srgbClr val="330066"/>
              </a:buClr>
              <a:buSzPct val="70000"/>
              <a:buFont typeface="Wingdings" charset="2"/>
              <a:buChar char=""/>
              <a:tabLst>
                <a:tab pos="341313" algn="l"/>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pPr>
            <a:r>
              <a:rPr lang="it-IT" sz="1800" dirty="0"/>
              <a:t>Strutture </a:t>
            </a:r>
            <a:br>
              <a:rPr lang="it-IT" sz="1800" dirty="0"/>
            </a:br>
            <a:r>
              <a:rPr lang="it-IT" sz="1800" dirty="0"/>
              <a:t>monodimensionali Vs multidimensionali;</a:t>
            </a:r>
          </a:p>
          <a:p>
            <a:pPr marL="339725" indent="-339725">
              <a:lnSpc>
                <a:spcPct val="81000"/>
              </a:lnSpc>
              <a:spcBef>
                <a:spcPts val="525"/>
              </a:spcBef>
              <a:buClrTx/>
              <a:buSzTx/>
              <a:buFontTx/>
              <a:buNone/>
              <a:tabLst>
                <a:tab pos="341313" algn="l"/>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pPr>
            <a:endParaRPr lang="it-IT" sz="2100" dirty="0"/>
          </a:p>
        </p:txBody>
      </p:sp>
      <p:grpSp>
        <p:nvGrpSpPr>
          <p:cNvPr id="2" name="Group 3"/>
          <p:cNvGrpSpPr>
            <a:grpSpLocks/>
          </p:cNvGrpSpPr>
          <p:nvPr/>
        </p:nvGrpSpPr>
        <p:grpSpPr bwMode="auto">
          <a:xfrm>
            <a:off x="6516688" y="5229225"/>
            <a:ext cx="1511300" cy="717550"/>
            <a:chOff x="4105" y="3294"/>
            <a:chExt cx="952" cy="452"/>
          </a:xfrm>
        </p:grpSpPr>
        <p:sp>
          <p:nvSpPr>
            <p:cNvPr id="14340" name="Rectangle 4"/>
            <p:cNvSpPr>
              <a:spLocks noChangeArrowheads="1"/>
            </p:cNvSpPr>
            <p:nvPr/>
          </p:nvSpPr>
          <p:spPr bwMode="auto">
            <a:xfrm>
              <a:off x="4448" y="3294"/>
              <a:ext cx="266" cy="150"/>
            </a:xfrm>
            <a:prstGeom prst="rect">
              <a:avLst/>
            </a:prstGeom>
            <a:solidFill>
              <a:srgbClr val="CCCC00"/>
            </a:solidFill>
            <a:ln w="9360">
              <a:solidFill>
                <a:srgbClr val="000000"/>
              </a:solidFill>
              <a:miter lim="800000"/>
              <a:headEnd/>
              <a:tailEnd/>
            </a:ln>
            <a:effectLst/>
          </p:spPr>
          <p:txBody>
            <a:bodyPr wrap="none" anchor="ctr"/>
            <a:lstStyle/>
            <a:p>
              <a:endParaRPr lang="it-IT"/>
            </a:p>
          </p:txBody>
        </p:sp>
        <p:sp>
          <p:nvSpPr>
            <p:cNvPr id="14341" name="Line 5"/>
            <p:cNvSpPr>
              <a:spLocks noChangeShapeType="1"/>
            </p:cNvSpPr>
            <p:nvPr/>
          </p:nvSpPr>
          <p:spPr bwMode="auto">
            <a:xfrm>
              <a:off x="4258" y="3521"/>
              <a:ext cx="647" cy="0"/>
            </a:xfrm>
            <a:prstGeom prst="line">
              <a:avLst/>
            </a:prstGeom>
            <a:noFill/>
            <a:ln w="9360">
              <a:solidFill>
                <a:srgbClr val="000000"/>
              </a:solidFill>
              <a:miter lim="800000"/>
              <a:headEnd/>
              <a:tailEnd/>
            </a:ln>
            <a:effectLst/>
          </p:spPr>
          <p:txBody>
            <a:bodyPr/>
            <a:lstStyle/>
            <a:p>
              <a:endParaRPr lang="it-IT"/>
            </a:p>
          </p:txBody>
        </p:sp>
        <p:sp>
          <p:nvSpPr>
            <p:cNvPr id="14342" name="Line 6"/>
            <p:cNvSpPr>
              <a:spLocks noChangeShapeType="1"/>
            </p:cNvSpPr>
            <p:nvPr/>
          </p:nvSpPr>
          <p:spPr bwMode="auto">
            <a:xfrm>
              <a:off x="4581" y="3445"/>
              <a:ext cx="0" cy="188"/>
            </a:xfrm>
            <a:prstGeom prst="line">
              <a:avLst/>
            </a:prstGeom>
            <a:noFill/>
            <a:ln w="9360">
              <a:solidFill>
                <a:srgbClr val="000000"/>
              </a:solidFill>
              <a:miter lim="800000"/>
              <a:headEnd/>
              <a:tailEnd/>
            </a:ln>
            <a:effectLst/>
          </p:spPr>
          <p:txBody>
            <a:bodyPr/>
            <a:lstStyle/>
            <a:p>
              <a:endParaRPr lang="it-IT"/>
            </a:p>
          </p:txBody>
        </p:sp>
        <p:sp>
          <p:nvSpPr>
            <p:cNvPr id="14343" name="Rectangle 7"/>
            <p:cNvSpPr>
              <a:spLocks noChangeArrowheads="1"/>
            </p:cNvSpPr>
            <p:nvPr/>
          </p:nvSpPr>
          <p:spPr bwMode="auto">
            <a:xfrm>
              <a:off x="4448" y="3596"/>
              <a:ext cx="266" cy="150"/>
            </a:xfrm>
            <a:prstGeom prst="rect">
              <a:avLst/>
            </a:prstGeom>
            <a:solidFill>
              <a:srgbClr val="CCCC00"/>
            </a:solidFill>
            <a:ln w="9360">
              <a:solidFill>
                <a:srgbClr val="000000"/>
              </a:solidFill>
              <a:miter lim="800000"/>
              <a:headEnd/>
              <a:tailEnd/>
            </a:ln>
            <a:effectLst/>
          </p:spPr>
          <p:txBody>
            <a:bodyPr wrap="none" anchor="ctr"/>
            <a:lstStyle/>
            <a:p>
              <a:endParaRPr lang="it-IT"/>
            </a:p>
          </p:txBody>
        </p:sp>
        <p:sp>
          <p:nvSpPr>
            <p:cNvPr id="14344" name="Line 8"/>
            <p:cNvSpPr>
              <a:spLocks noChangeShapeType="1"/>
            </p:cNvSpPr>
            <p:nvPr/>
          </p:nvSpPr>
          <p:spPr bwMode="auto">
            <a:xfrm>
              <a:off x="4258" y="3521"/>
              <a:ext cx="0" cy="188"/>
            </a:xfrm>
            <a:prstGeom prst="line">
              <a:avLst/>
            </a:prstGeom>
            <a:noFill/>
            <a:ln w="9360">
              <a:solidFill>
                <a:srgbClr val="000000"/>
              </a:solidFill>
              <a:miter lim="800000"/>
              <a:headEnd/>
              <a:tailEnd/>
            </a:ln>
            <a:effectLst/>
          </p:spPr>
          <p:txBody>
            <a:bodyPr/>
            <a:lstStyle/>
            <a:p>
              <a:endParaRPr lang="it-IT"/>
            </a:p>
          </p:txBody>
        </p:sp>
        <p:sp>
          <p:nvSpPr>
            <p:cNvPr id="14345" name="Line 9"/>
            <p:cNvSpPr>
              <a:spLocks noChangeShapeType="1"/>
            </p:cNvSpPr>
            <p:nvPr/>
          </p:nvSpPr>
          <p:spPr bwMode="auto">
            <a:xfrm>
              <a:off x="4906" y="3521"/>
              <a:ext cx="0" cy="188"/>
            </a:xfrm>
            <a:prstGeom prst="line">
              <a:avLst/>
            </a:prstGeom>
            <a:noFill/>
            <a:ln w="9360">
              <a:solidFill>
                <a:srgbClr val="000000"/>
              </a:solidFill>
              <a:miter lim="800000"/>
              <a:headEnd/>
              <a:tailEnd/>
            </a:ln>
            <a:effectLst/>
          </p:spPr>
          <p:txBody>
            <a:bodyPr/>
            <a:lstStyle/>
            <a:p>
              <a:endParaRPr lang="it-IT"/>
            </a:p>
          </p:txBody>
        </p:sp>
        <p:sp>
          <p:nvSpPr>
            <p:cNvPr id="14346" name="Rectangle 10"/>
            <p:cNvSpPr>
              <a:spLocks noChangeArrowheads="1"/>
            </p:cNvSpPr>
            <p:nvPr/>
          </p:nvSpPr>
          <p:spPr bwMode="auto">
            <a:xfrm>
              <a:off x="4791" y="3596"/>
              <a:ext cx="266" cy="150"/>
            </a:xfrm>
            <a:prstGeom prst="rect">
              <a:avLst/>
            </a:prstGeom>
            <a:solidFill>
              <a:srgbClr val="CCCC00"/>
            </a:solidFill>
            <a:ln w="9360">
              <a:solidFill>
                <a:srgbClr val="000000"/>
              </a:solidFill>
              <a:miter lim="800000"/>
              <a:headEnd/>
              <a:tailEnd/>
            </a:ln>
            <a:effectLst/>
          </p:spPr>
          <p:txBody>
            <a:bodyPr wrap="none" anchor="ctr"/>
            <a:lstStyle/>
            <a:p>
              <a:endParaRPr lang="it-IT"/>
            </a:p>
          </p:txBody>
        </p:sp>
        <p:sp>
          <p:nvSpPr>
            <p:cNvPr id="14347" name="Rectangle 11"/>
            <p:cNvSpPr>
              <a:spLocks noChangeArrowheads="1"/>
            </p:cNvSpPr>
            <p:nvPr/>
          </p:nvSpPr>
          <p:spPr bwMode="auto">
            <a:xfrm>
              <a:off x="4105" y="3596"/>
              <a:ext cx="266" cy="150"/>
            </a:xfrm>
            <a:prstGeom prst="rect">
              <a:avLst/>
            </a:prstGeom>
            <a:solidFill>
              <a:srgbClr val="CCCC00"/>
            </a:solidFill>
            <a:ln w="9360">
              <a:solidFill>
                <a:srgbClr val="000000"/>
              </a:solidFill>
              <a:miter lim="800000"/>
              <a:headEnd/>
              <a:tailEnd/>
            </a:ln>
            <a:effectLst/>
          </p:spPr>
          <p:txBody>
            <a:bodyPr wrap="none" anchor="ctr"/>
            <a:lstStyle/>
            <a:p>
              <a:endParaRPr lang="it-IT"/>
            </a:p>
          </p:txBody>
        </p:sp>
      </p:grpSp>
      <p:grpSp>
        <p:nvGrpSpPr>
          <p:cNvPr id="3" name="Group 12"/>
          <p:cNvGrpSpPr>
            <a:grpSpLocks/>
          </p:cNvGrpSpPr>
          <p:nvPr/>
        </p:nvGrpSpPr>
        <p:grpSpPr bwMode="auto">
          <a:xfrm>
            <a:off x="5508625" y="2349500"/>
            <a:ext cx="3024188" cy="238125"/>
            <a:chOff x="3470" y="1480"/>
            <a:chExt cx="1905" cy="150"/>
          </a:xfrm>
        </p:grpSpPr>
        <p:sp>
          <p:nvSpPr>
            <p:cNvPr id="14349" name="Rectangle 13"/>
            <p:cNvSpPr>
              <a:spLocks noChangeArrowheads="1"/>
            </p:cNvSpPr>
            <p:nvPr/>
          </p:nvSpPr>
          <p:spPr bwMode="auto">
            <a:xfrm>
              <a:off x="3879" y="1480"/>
              <a:ext cx="266" cy="150"/>
            </a:xfrm>
            <a:prstGeom prst="rect">
              <a:avLst/>
            </a:prstGeom>
            <a:solidFill>
              <a:srgbClr val="CCCC00"/>
            </a:solidFill>
            <a:ln w="9360">
              <a:solidFill>
                <a:srgbClr val="000000"/>
              </a:solidFill>
              <a:miter lim="800000"/>
              <a:headEnd/>
              <a:tailEnd/>
            </a:ln>
            <a:effectLst/>
          </p:spPr>
          <p:txBody>
            <a:bodyPr wrap="none" anchor="ctr"/>
            <a:lstStyle/>
            <a:p>
              <a:endParaRPr lang="it-IT"/>
            </a:p>
          </p:txBody>
        </p:sp>
        <p:sp>
          <p:nvSpPr>
            <p:cNvPr id="14350" name="Rectangle 14"/>
            <p:cNvSpPr>
              <a:spLocks noChangeArrowheads="1"/>
            </p:cNvSpPr>
            <p:nvPr/>
          </p:nvSpPr>
          <p:spPr bwMode="auto">
            <a:xfrm>
              <a:off x="4288" y="1480"/>
              <a:ext cx="266" cy="150"/>
            </a:xfrm>
            <a:prstGeom prst="rect">
              <a:avLst/>
            </a:prstGeom>
            <a:solidFill>
              <a:srgbClr val="CCCC00"/>
            </a:solidFill>
            <a:ln w="9360">
              <a:solidFill>
                <a:srgbClr val="000000"/>
              </a:solidFill>
              <a:miter lim="800000"/>
              <a:headEnd/>
              <a:tailEnd/>
            </a:ln>
            <a:effectLst/>
          </p:spPr>
          <p:txBody>
            <a:bodyPr wrap="none" anchor="ctr"/>
            <a:lstStyle/>
            <a:p>
              <a:endParaRPr lang="it-IT"/>
            </a:p>
          </p:txBody>
        </p:sp>
        <p:sp>
          <p:nvSpPr>
            <p:cNvPr id="14351" name="Rectangle 15"/>
            <p:cNvSpPr>
              <a:spLocks noChangeArrowheads="1"/>
            </p:cNvSpPr>
            <p:nvPr/>
          </p:nvSpPr>
          <p:spPr bwMode="auto">
            <a:xfrm>
              <a:off x="3470" y="1480"/>
              <a:ext cx="266" cy="150"/>
            </a:xfrm>
            <a:prstGeom prst="rect">
              <a:avLst/>
            </a:prstGeom>
            <a:solidFill>
              <a:srgbClr val="CCCC00"/>
            </a:solidFill>
            <a:ln w="9360">
              <a:solidFill>
                <a:srgbClr val="000000"/>
              </a:solidFill>
              <a:miter lim="800000"/>
              <a:headEnd/>
              <a:tailEnd/>
            </a:ln>
            <a:effectLst/>
          </p:spPr>
          <p:txBody>
            <a:bodyPr wrap="none" anchor="ctr"/>
            <a:lstStyle/>
            <a:p>
              <a:endParaRPr lang="it-IT"/>
            </a:p>
          </p:txBody>
        </p:sp>
        <p:sp>
          <p:nvSpPr>
            <p:cNvPr id="14352" name="Rectangle 16"/>
            <p:cNvSpPr>
              <a:spLocks noChangeArrowheads="1"/>
            </p:cNvSpPr>
            <p:nvPr/>
          </p:nvSpPr>
          <p:spPr bwMode="auto">
            <a:xfrm>
              <a:off x="4697" y="1480"/>
              <a:ext cx="266" cy="150"/>
            </a:xfrm>
            <a:prstGeom prst="rect">
              <a:avLst/>
            </a:prstGeom>
            <a:solidFill>
              <a:srgbClr val="CCCC00"/>
            </a:solidFill>
            <a:ln w="9360">
              <a:solidFill>
                <a:srgbClr val="000000"/>
              </a:solidFill>
              <a:miter lim="800000"/>
              <a:headEnd/>
              <a:tailEnd/>
            </a:ln>
            <a:effectLst/>
          </p:spPr>
          <p:txBody>
            <a:bodyPr wrap="none" anchor="ctr"/>
            <a:lstStyle/>
            <a:p>
              <a:endParaRPr lang="it-IT"/>
            </a:p>
          </p:txBody>
        </p:sp>
        <p:sp>
          <p:nvSpPr>
            <p:cNvPr id="14353" name="Line 17"/>
            <p:cNvSpPr>
              <a:spLocks noChangeShapeType="1"/>
            </p:cNvSpPr>
            <p:nvPr/>
          </p:nvSpPr>
          <p:spPr bwMode="auto">
            <a:xfrm>
              <a:off x="3740" y="1555"/>
              <a:ext cx="135" cy="0"/>
            </a:xfrm>
            <a:prstGeom prst="line">
              <a:avLst/>
            </a:prstGeom>
            <a:noFill/>
            <a:ln w="9360">
              <a:solidFill>
                <a:srgbClr val="000000"/>
              </a:solidFill>
              <a:miter lim="800000"/>
              <a:headEnd/>
              <a:tailEnd type="triangle" w="med" len="med"/>
            </a:ln>
            <a:effectLst/>
          </p:spPr>
          <p:txBody>
            <a:bodyPr/>
            <a:lstStyle/>
            <a:p>
              <a:endParaRPr lang="it-IT"/>
            </a:p>
          </p:txBody>
        </p:sp>
        <p:sp>
          <p:nvSpPr>
            <p:cNvPr id="14354" name="Line 18"/>
            <p:cNvSpPr>
              <a:spLocks noChangeShapeType="1"/>
            </p:cNvSpPr>
            <p:nvPr/>
          </p:nvSpPr>
          <p:spPr bwMode="auto">
            <a:xfrm>
              <a:off x="4149" y="1556"/>
              <a:ext cx="135" cy="0"/>
            </a:xfrm>
            <a:prstGeom prst="line">
              <a:avLst/>
            </a:prstGeom>
            <a:noFill/>
            <a:ln w="9360">
              <a:solidFill>
                <a:srgbClr val="000000"/>
              </a:solidFill>
              <a:miter lim="800000"/>
              <a:headEnd/>
              <a:tailEnd type="triangle" w="med" len="med"/>
            </a:ln>
            <a:effectLst/>
          </p:spPr>
          <p:txBody>
            <a:bodyPr/>
            <a:lstStyle/>
            <a:p>
              <a:endParaRPr lang="it-IT"/>
            </a:p>
          </p:txBody>
        </p:sp>
        <p:sp>
          <p:nvSpPr>
            <p:cNvPr id="14355" name="Line 19"/>
            <p:cNvSpPr>
              <a:spLocks noChangeShapeType="1"/>
            </p:cNvSpPr>
            <p:nvPr/>
          </p:nvSpPr>
          <p:spPr bwMode="auto">
            <a:xfrm>
              <a:off x="4558" y="1556"/>
              <a:ext cx="135" cy="0"/>
            </a:xfrm>
            <a:prstGeom prst="line">
              <a:avLst/>
            </a:prstGeom>
            <a:noFill/>
            <a:ln w="9360">
              <a:solidFill>
                <a:srgbClr val="000000"/>
              </a:solidFill>
              <a:miter lim="800000"/>
              <a:headEnd/>
              <a:tailEnd type="triangle" w="med" len="med"/>
            </a:ln>
            <a:effectLst/>
          </p:spPr>
          <p:txBody>
            <a:bodyPr/>
            <a:lstStyle/>
            <a:p>
              <a:endParaRPr lang="it-IT"/>
            </a:p>
          </p:txBody>
        </p:sp>
        <p:sp>
          <p:nvSpPr>
            <p:cNvPr id="14356" name="Line 20"/>
            <p:cNvSpPr>
              <a:spLocks noChangeShapeType="1"/>
            </p:cNvSpPr>
            <p:nvPr/>
          </p:nvSpPr>
          <p:spPr bwMode="auto">
            <a:xfrm>
              <a:off x="4968" y="1556"/>
              <a:ext cx="135" cy="0"/>
            </a:xfrm>
            <a:prstGeom prst="line">
              <a:avLst/>
            </a:prstGeom>
            <a:noFill/>
            <a:ln w="9360">
              <a:solidFill>
                <a:srgbClr val="000000"/>
              </a:solidFill>
              <a:miter lim="800000"/>
              <a:headEnd/>
              <a:tailEnd type="triangle" w="med" len="med"/>
            </a:ln>
            <a:effectLst/>
          </p:spPr>
          <p:txBody>
            <a:bodyPr/>
            <a:lstStyle/>
            <a:p>
              <a:endParaRPr lang="it-IT"/>
            </a:p>
          </p:txBody>
        </p:sp>
        <p:sp>
          <p:nvSpPr>
            <p:cNvPr id="14357" name="Rectangle 21"/>
            <p:cNvSpPr>
              <a:spLocks noChangeArrowheads="1"/>
            </p:cNvSpPr>
            <p:nvPr/>
          </p:nvSpPr>
          <p:spPr bwMode="auto">
            <a:xfrm>
              <a:off x="5109" y="1480"/>
              <a:ext cx="266" cy="150"/>
            </a:xfrm>
            <a:prstGeom prst="rect">
              <a:avLst/>
            </a:prstGeom>
            <a:noFill/>
            <a:ln w="9360">
              <a:solidFill>
                <a:srgbClr val="000000"/>
              </a:solidFill>
              <a:prstDash val="dash"/>
              <a:miter lim="800000"/>
              <a:headEnd/>
              <a:tailEnd/>
            </a:ln>
            <a:effectLst/>
          </p:spPr>
          <p:txBody>
            <a:bodyPr wrap="none" anchor="ctr"/>
            <a:lstStyle/>
            <a:p>
              <a:endParaRPr lang="it-IT"/>
            </a:p>
          </p:txBody>
        </p:sp>
      </p:grpSp>
      <p:grpSp>
        <p:nvGrpSpPr>
          <p:cNvPr id="4" name="Group 22"/>
          <p:cNvGrpSpPr>
            <a:grpSpLocks/>
          </p:cNvGrpSpPr>
          <p:nvPr/>
        </p:nvGrpSpPr>
        <p:grpSpPr bwMode="auto">
          <a:xfrm>
            <a:off x="6156325" y="3357563"/>
            <a:ext cx="2006600" cy="1101725"/>
            <a:chOff x="3878" y="2115"/>
            <a:chExt cx="1264" cy="694"/>
          </a:xfrm>
        </p:grpSpPr>
        <p:sp>
          <p:nvSpPr>
            <p:cNvPr id="14359" name="Rectangle 23"/>
            <p:cNvSpPr>
              <a:spLocks noChangeArrowheads="1"/>
            </p:cNvSpPr>
            <p:nvPr/>
          </p:nvSpPr>
          <p:spPr bwMode="auto">
            <a:xfrm>
              <a:off x="4287" y="2387"/>
              <a:ext cx="266" cy="150"/>
            </a:xfrm>
            <a:prstGeom prst="rect">
              <a:avLst/>
            </a:prstGeom>
            <a:solidFill>
              <a:srgbClr val="CCCC00"/>
            </a:solidFill>
            <a:ln w="9360">
              <a:solidFill>
                <a:srgbClr val="000000"/>
              </a:solidFill>
              <a:miter lim="800000"/>
              <a:headEnd/>
              <a:tailEnd/>
            </a:ln>
            <a:effectLst/>
          </p:spPr>
          <p:txBody>
            <a:bodyPr wrap="none" anchor="ctr"/>
            <a:lstStyle/>
            <a:p>
              <a:endParaRPr lang="it-IT"/>
            </a:p>
          </p:txBody>
        </p:sp>
        <p:sp>
          <p:nvSpPr>
            <p:cNvPr id="14360" name="Rectangle 24"/>
            <p:cNvSpPr>
              <a:spLocks noChangeArrowheads="1"/>
            </p:cNvSpPr>
            <p:nvPr/>
          </p:nvSpPr>
          <p:spPr bwMode="auto">
            <a:xfrm>
              <a:off x="4696" y="2387"/>
              <a:ext cx="266" cy="150"/>
            </a:xfrm>
            <a:prstGeom prst="rect">
              <a:avLst/>
            </a:prstGeom>
            <a:solidFill>
              <a:srgbClr val="CCCC00"/>
            </a:solidFill>
            <a:ln w="9360">
              <a:solidFill>
                <a:srgbClr val="000000"/>
              </a:solidFill>
              <a:miter lim="800000"/>
              <a:headEnd/>
              <a:tailEnd/>
            </a:ln>
            <a:effectLst/>
          </p:spPr>
          <p:txBody>
            <a:bodyPr wrap="none" anchor="ctr"/>
            <a:lstStyle/>
            <a:p>
              <a:endParaRPr lang="it-IT"/>
            </a:p>
          </p:txBody>
        </p:sp>
        <p:sp>
          <p:nvSpPr>
            <p:cNvPr id="14361" name="Rectangle 25"/>
            <p:cNvSpPr>
              <a:spLocks noChangeArrowheads="1"/>
            </p:cNvSpPr>
            <p:nvPr/>
          </p:nvSpPr>
          <p:spPr bwMode="auto">
            <a:xfrm>
              <a:off x="3878" y="2387"/>
              <a:ext cx="266" cy="150"/>
            </a:xfrm>
            <a:prstGeom prst="rect">
              <a:avLst/>
            </a:prstGeom>
            <a:solidFill>
              <a:srgbClr val="CCCC00"/>
            </a:solidFill>
            <a:ln w="9360">
              <a:solidFill>
                <a:srgbClr val="000000"/>
              </a:solidFill>
              <a:miter lim="800000"/>
              <a:headEnd/>
              <a:tailEnd/>
            </a:ln>
            <a:effectLst/>
          </p:spPr>
          <p:txBody>
            <a:bodyPr wrap="none" anchor="ctr"/>
            <a:lstStyle/>
            <a:p>
              <a:endParaRPr lang="it-IT"/>
            </a:p>
          </p:txBody>
        </p:sp>
        <p:sp>
          <p:nvSpPr>
            <p:cNvPr id="14362" name="Rectangle 26"/>
            <p:cNvSpPr>
              <a:spLocks noChangeArrowheads="1"/>
            </p:cNvSpPr>
            <p:nvPr/>
          </p:nvSpPr>
          <p:spPr bwMode="auto">
            <a:xfrm>
              <a:off x="4014" y="2659"/>
              <a:ext cx="266" cy="150"/>
            </a:xfrm>
            <a:prstGeom prst="rect">
              <a:avLst/>
            </a:prstGeom>
            <a:solidFill>
              <a:srgbClr val="CCCC00"/>
            </a:solidFill>
            <a:ln w="9360">
              <a:solidFill>
                <a:srgbClr val="000000"/>
              </a:solidFill>
              <a:miter lim="800000"/>
              <a:headEnd/>
              <a:tailEnd/>
            </a:ln>
            <a:effectLst/>
          </p:spPr>
          <p:txBody>
            <a:bodyPr wrap="none" anchor="ctr"/>
            <a:lstStyle/>
            <a:p>
              <a:endParaRPr lang="it-IT"/>
            </a:p>
          </p:txBody>
        </p:sp>
        <p:sp>
          <p:nvSpPr>
            <p:cNvPr id="14363" name="Rectangle 27"/>
            <p:cNvSpPr>
              <a:spLocks noChangeArrowheads="1"/>
            </p:cNvSpPr>
            <p:nvPr/>
          </p:nvSpPr>
          <p:spPr bwMode="auto">
            <a:xfrm>
              <a:off x="4059" y="2115"/>
              <a:ext cx="266" cy="150"/>
            </a:xfrm>
            <a:prstGeom prst="rect">
              <a:avLst/>
            </a:prstGeom>
            <a:solidFill>
              <a:srgbClr val="CCCC00"/>
            </a:solidFill>
            <a:ln w="9360">
              <a:solidFill>
                <a:srgbClr val="000000"/>
              </a:solidFill>
              <a:miter lim="800000"/>
              <a:headEnd/>
              <a:tailEnd/>
            </a:ln>
            <a:effectLst/>
          </p:spPr>
          <p:txBody>
            <a:bodyPr wrap="none" anchor="ctr"/>
            <a:lstStyle/>
            <a:p>
              <a:endParaRPr lang="it-IT"/>
            </a:p>
          </p:txBody>
        </p:sp>
        <p:sp>
          <p:nvSpPr>
            <p:cNvPr id="14364" name="Rectangle 28"/>
            <p:cNvSpPr>
              <a:spLocks noChangeArrowheads="1"/>
            </p:cNvSpPr>
            <p:nvPr/>
          </p:nvSpPr>
          <p:spPr bwMode="auto">
            <a:xfrm>
              <a:off x="4468" y="2115"/>
              <a:ext cx="266" cy="150"/>
            </a:xfrm>
            <a:prstGeom prst="rect">
              <a:avLst/>
            </a:prstGeom>
            <a:solidFill>
              <a:srgbClr val="CCCC00"/>
            </a:solidFill>
            <a:ln w="9360">
              <a:solidFill>
                <a:srgbClr val="000000"/>
              </a:solidFill>
              <a:miter lim="800000"/>
              <a:headEnd/>
              <a:tailEnd/>
            </a:ln>
            <a:effectLst/>
          </p:spPr>
          <p:txBody>
            <a:bodyPr wrap="none" anchor="ctr"/>
            <a:lstStyle/>
            <a:p>
              <a:endParaRPr lang="it-IT"/>
            </a:p>
          </p:txBody>
        </p:sp>
        <p:sp>
          <p:nvSpPr>
            <p:cNvPr id="14365" name="Rectangle 29"/>
            <p:cNvSpPr>
              <a:spLocks noChangeArrowheads="1"/>
            </p:cNvSpPr>
            <p:nvPr/>
          </p:nvSpPr>
          <p:spPr bwMode="auto">
            <a:xfrm>
              <a:off x="4421" y="2659"/>
              <a:ext cx="266" cy="150"/>
            </a:xfrm>
            <a:prstGeom prst="rect">
              <a:avLst/>
            </a:prstGeom>
            <a:solidFill>
              <a:srgbClr val="CCCC00"/>
            </a:solidFill>
            <a:ln w="9360">
              <a:solidFill>
                <a:srgbClr val="000000"/>
              </a:solidFill>
              <a:miter lim="800000"/>
              <a:headEnd/>
              <a:tailEnd/>
            </a:ln>
            <a:effectLst/>
          </p:spPr>
          <p:txBody>
            <a:bodyPr wrap="none" anchor="ctr"/>
            <a:lstStyle/>
            <a:p>
              <a:endParaRPr lang="it-IT"/>
            </a:p>
          </p:txBody>
        </p:sp>
        <p:sp>
          <p:nvSpPr>
            <p:cNvPr id="14366" name="Rectangle 30"/>
            <p:cNvSpPr>
              <a:spLocks noChangeArrowheads="1"/>
            </p:cNvSpPr>
            <p:nvPr/>
          </p:nvSpPr>
          <p:spPr bwMode="auto">
            <a:xfrm>
              <a:off x="4830" y="2659"/>
              <a:ext cx="266" cy="150"/>
            </a:xfrm>
            <a:prstGeom prst="rect">
              <a:avLst/>
            </a:prstGeom>
            <a:solidFill>
              <a:srgbClr val="CCCC00"/>
            </a:solidFill>
            <a:ln w="9360">
              <a:solidFill>
                <a:srgbClr val="000000"/>
              </a:solidFill>
              <a:miter lim="800000"/>
              <a:headEnd/>
              <a:tailEnd/>
            </a:ln>
            <a:effectLst/>
          </p:spPr>
          <p:txBody>
            <a:bodyPr wrap="none" anchor="ctr"/>
            <a:lstStyle/>
            <a:p>
              <a:endParaRPr lang="it-IT"/>
            </a:p>
          </p:txBody>
        </p:sp>
        <p:sp>
          <p:nvSpPr>
            <p:cNvPr id="14367" name="Rectangle 31"/>
            <p:cNvSpPr>
              <a:spLocks noChangeArrowheads="1"/>
            </p:cNvSpPr>
            <p:nvPr/>
          </p:nvSpPr>
          <p:spPr bwMode="auto">
            <a:xfrm>
              <a:off x="4876" y="2115"/>
              <a:ext cx="266" cy="150"/>
            </a:xfrm>
            <a:prstGeom prst="rect">
              <a:avLst/>
            </a:prstGeom>
            <a:solidFill>
              <a:srgbClr val="CCCC00"/>
            </a:solidFill>
            <a:ln w="9360">
              <a:solidFill>
                <a:srgbClr val="000000"/>
              </a:solidFill>
              <a:miter lim="800000"/>
              <a:headEnd/>
              <a:tailEnd/>
            </a:ln>
            <a:effectLst/>
          </p:spPr>
          <p:txBody>
            <a:bodyPr wrap="none" anchor="ctr"/>
            <a:lstStyle/>
            <a:p>
              <a:endParaRPr lang="it-IT"/>
            </a:p>
          </p:txBody>
        </p:sp>
        <p:sp>
          <p:nvSpPr>
            <p:cNvPr id="14368" name="Line 32"/>
            <p:cNvSpPr>
              <a:spLocks noChangeShapeType="1"/>
            </p:cNvSpPr>
            <p:nvPr/>
          </p:nvSpPr>
          <p:spPr bwMode="auto">
            <a:xfrm flipH="1">
              <a:off x="4011" y="2251"/>
              <a:ext cx="139" cy="135"/>
            </a:xfrm>
            <a:prstGeom prst="line">
              <a:avLst/>
            </a:prstGeom>
            <a:noFill/>
            <a:ln w="9360">
              <a:solidFill>
                <a:srgbClr val="000000"/>
              </a:solidFill>
              <a:miter lim="800000"/>
              <a:headEnd/>
              <a:tailEnd type="triangle" w="med" len="med"/>
            </a:ln>
            <a:effectLst/>
          </p:spPr>
          <p:txBody>
            <a:bodyPr/>
            <a:lstStyle/>
            <a:p>
              <a:endParaRPr lang="it-IT"/>
            </a:p>
          </p:txBody>
        </p:sp>
        <p:sp>
          <p:nvSpPr>
            <p:cNvPr id="14369" name="Line 33"/>
            <p:cNvSpPr>
              <a:spLocks noChangeShapeType="1"/>
            </p:cNvSpPr>
            <p:nvPr/>
          </p:nvSpPr>
          <p:spPr bwMode="auto">
            <a:xfrm>
              <a:off x="4241" y="2251"/>
              <a:ext cx="180" cy="135"/>
            </a:xfrm>
            <a:prstGeom prst="line">
              <a:avLst/>
            </a:prstGeom>
            <a:noFill/>
            <a:ln w="9360">
              <a:solidFill>
                <a:srgbClr val="000000"/>
              </a:solidFill>
              <a:miter lim="800000"/>
              <a:headEnd/>
              <a:tailEnd type="triangle" w="med" len="med"/>
            </a:ln>
            <a:effectLst/>
          </p:spPr>
          <p:txBody>
            <a:bodyPr/>
            <a:lstStyle/>
            <a:p>
              <a:endParaRPr lang="it-IT"/>
            </a:p>
          </p:txBody>
        </p:sp>
        <p:sp>
          <p:nvSpPr>
            <p:cNvPr id="14370" name="Line 34"/>
            <p:cNvSpPr>
              <a:spLocks noChangeShapeType="1"/>
            </p:cNvSpPr>
            <p:nvPr/>
          </p:nvSpPr>
          <p:spPr bwMode="auto">
            <a:xfrm>
              <a:off x="4604" y="2251"/>
              <a:ext cx="0" cy="407"/>
            </a:xfrm>
            <a:prstGeom prst="line">
              <a:avLst/>
            </a:prstGeom>
            <a:noFill/>
            <a:ln w="9360">
              <a:solidFill>
                <a:srgbClr val="000000"/>
              </a:solidFill>
              <a:miter lim="800000"/>
              <a:headEnd/>
              <a:tailEnd type="triangle" w="med" len="med"/>
            </a:ln>
            <a:effectLst/>
          </p:spPr>
          <p:txBody>
            <a:bodyPr/>
            <a:lstStyle/>
            <a:p>
              <a:endParaRPr lang="it-IT"/>
            </a:p>
          </p:txBody>
        </p:sp>
        <p:sp>
          <p:nvSpPr>
            <p:cNvPr id="14371" name="Line 35"/>
            <p:cNvSpPr>
              <a:spLocks noChangeShapeType="1"/>
            </p:cNvSpPr>
            <p:nvPr/>
          </p:nvSpPr>
          <p:spPr bwMode="auto">
            <a:xfrm>
              <a:off x="4558" y="2478"/>
              <a:ext cx="135" cy="0"/>
            </a:xfrm>
            <a:prstGeom prst="line">
              <a:avLst/>
            </a:prstGeom>
            <a:noFill/>
            <a:ln w="9360">
              <a:solidFill>
                <a:srgbClr val="000000"/>
              </a:solidFill>
              <a:miter lim="800000"/>
              <a:headEnd/>
              <a:tailEnd type="triangle" w="med" len="med"/>
            </a:ln>
            <a:effectLst/>
          </p:spPr>
          <p:txBody>
            <a:bodyPr/>
            <a:lstStyle/>
            <a:p>
              <a:endParaRPr lang="it-IT"/>
            </a:p>
          </p:txBody>
        </p:sp>
        <p:sp>
          <p:nvSpPr>
            <p:cNvPr id="14372" name="Line 36"/>
            <p:cNvSpPr>
              <a:spLocks noChangeShapeType="1"/>
            </p:cNvSpPr>
            <p:nvPr/>
          </p:nvSpPr>
          <p:spPr bwMode="auto">
            <a:xfrm flipH="1" flipV="1">
              <a:off x="4827" y="2520"/>
              <a:ext cx="185" cy="139"/>
            </a:xfrm>
            <a:prstGeom prst="line">
              <a:avLst/>
            </a:prstGeom>
            <a:noFill/>
            <a:ln w="9360">
              <a:solidFill>
                <a:srgbClr val="000000"/>
              </a:solidFill>
              <a:miter lim="800000"/>
              <a:headEnd/>
              <a:tailEnd type="triangle" w="med" len="med"/>
            </a:ln>
            <a:effectLst/>
          </p:spPr>
          <p:txBody>
            <a:bodyPr/>
            <a:lstStyle/>
            <a:p>
              <a:endParaRPr lang="it-IT"/>
            </a:p>
          </p:txBody>
        </p:sp>
        <p:sp>
          <p:nvSpPr>
            <p:cNvPr id="14373" name="Line 37"/>
            <p:cNvSpPr>
              <a:spLocks noChangeShapeType="1"/>
            </p:cNvSpPr>
            <p:nvPr/>
          </p:nvSpPr>
          <p:spPr bwMode="auto">
            <a:xfrm flipV="1">
              <a:off x="4694" y="2702"/>
              <a:ext cx="135" cy="48"/>
            </a:xfrm>
            <a:prstGeom prst="line">
              <a:avLst/>
            </a:prstGeom>
            <a:noFill/>
            <a:ln w="9360">
              <a:solidFill>
                <a:srgbClr val="000000"/>
              </a:solidFill>
              <a:miter lim="800000"/>
              <a:headEnd/>
              <a:tailEnd type="triangle" w="med" len="med"/>
            </a:ln>
            <a:effectLst/>
          </p:spPr>
          <p:txBody>
            <a:bodyPr/>
            <a:lstStyle/>
            <a:p>
              <a:endParaRPr lang="it-IT"/>
            </a:p>
          </p:txBody>
        </p:sp>
        <p:sp>
          <p:nvSpPr>
            <p:cNvPr id="14374" name="Line 38"/>
            <p:cNvSpPr>
              <a:spLocks noChangeShapeType="1"/>
            </p:cNvSpPr>
            <p:nvPr/>
          </p:nvSpPr>
          <p:spPr bwMode="auto">
            <a:xfrm flipH="1">
              <a:off x="4284" y="2523"/>
              <a:ext cx="94" cy="135"/>
            </a:xfrm>
            <a:prstGeom prst="line">
              <a:avLst/>
            </a:prstGeom>
            <a:noFill/>
            <a:ln w="9360">
              <a:solidFill>
                <a:srgbClr val="000000"/>
              </a:solidFill>
              <a:miter lim="800000"/>
              <a:headEnd/>
              <a:tailEnd type="triangle" w="med" len="med"/>
            </a:ln>
            <a:effectLst/>
          </p:spPr>
          <p:txBody>
            <a:bodyPr/>
            <a:lstStyle/>
            <a:p>
              <a:endParaRPr lang="it-IT"/>
            </a:p>
          </p:txBody>
        </p:sp>
        <p:sp>
          <p:nvSpPr>
            <p:cNvPr id="14375" name="Line 39"/>
            <p:cNvSpPr>
              <a:spLocks noChangeShapeType="1"/>
            </p:cNvSpPr>
            <p:nvPr/>
          </p:nvSpPr>
          <p:spPr bwMode="auto">
            <a:xfrm flipV="1">
              <a:off x="4195" y="2249"/>
              <a:ext cx="0" cy="411"/>
            </a:xfrm>
            <a:prstGeom prst="line">
              <a:avLst/>
            </a:prstGeom>
            <a:noFill/>
            <a:ln w="9360">
              <a:solidFill>
                <a:srgbClr val="000000"/>
              </a:solidFill>
              <a:miter lim="800000"/>
              <a:headEnd/>
              <a:tailEnd type="triangle" w="med" len="med"/>
            </a:ln>
            <a:effectLst/>
          </p:spPr>
          <p:txBody>
            <a:bodyPr/>
            <a:lstStyle/>
            <a:p>
              <a:endParaRPr lang="it-IT"/>
            </a:p>
          </p:txBody>
        </p:sp>
        <p:sp>
          <p:nvSpPr>
            <p:cNvPr id="14376" name="Line 40"/>
            <p:cNvSpPr>
              <a:spLocks noChangeShapeType="1"/>
            </p:cNvSpPr>
            <p:nvPr/>
          </p:nvSpPr>
          <p:spPr bwMode="auto">
            <a:xfrm>
              <a:off x="4740" y="2206"/>
              <a:ext cx="135" cy="0"/>
            </a:xfrm>
            <a:prstGeom prst="line">
              <a:avLst/>
            </a:prstGeom>
            <a:noFill/>
            <a:ln w="9360">
              <a:solidFill>
                <a:srgbClr val="000000"/>
              </a:solidFill>
              <a:miter lim="800000"/>
              <a:headEnd/>
              <a:tailEnd type="triangle" w="med" len="med"/>
            </a:ln>
            <a:effectLst/>
          </p:spPr>
          <p:txBody>
            <a:bodyPr/>
            <a:lstStyle/>
            <a:p>
              <a:endParaRPr lang="it-IT"/>
            </a:p>
          </p:txBody>
        </p:sp>
        <p:sp>
          <p:nvSpPr>
            <p:cNvPr id="14377" name="Line 41"/>
            <p:cNvSpPr>
              <a:spLocks noChangeShapeType="1"/>
            </p:cNvSpPr>
            <p:nvPr/>
          </p:nvSpPr>
          <p:spPr bwMode="auto">
            <a:xfrm flipH="1">
              <a:off x="4691" y="2160"/>
              <a:ext cx="185" cy="0"/>
            </a:xfrm>
            <a:prstGeom prst="line">
              <a:avLst/>
            </a:prstGeom>
            <a:noFill/>
            <a:ln w="9360">
              <a:solidFill>
                <a:srgbClr val="000000"/>
              </a:solidFill>
              <a:miter lim="800000"/>
              <a:headEnd/>
              <a:tailEnd type="triangle" w="med" len="med"/>
            </a:ln>
            <a:effectLst/>
          </p:spPr>
          <p:txBody>
            <a:bodyPr/>
            <a:lstStyle/>
            <a:p>
              <a:endParaRPr lang="it-IT"/>
            </a:p>
          </p:txBody>
        </p:sp>
        <p:sp>
          <p:nvSpPr>
            <p:cNvPr id="14378" name="Line 42"/>
            <p:cNvSpPr>
              <a:spLocks noChangeShapeType="1"/>
            </p:cNvSpPr>
            <p:nvPr/>
          </p:nvSpPr>
          <p:spPr bwMode="auto">
            <a:xfrm>
              <a:off x="5057" y="2251"/>
              <a:ext cx="0" cy="407"/>
            </a:xfrm>
            <a:prstGeom prst="line">
              <a:avLst/>
            </a:prstGeom>
            <a:noFill/>
            <a:ln w="9360">
              <a:solidFill>
                <a:srgbClr val="000000"/>
              </a:solidFill>
              <a:miter lim="800000"/>
              <a:headEnd/>
              <a:tailEnd type="triangle" w="med" len="med"/>
            </a:ln>
            <a:effectLst/>
          </p:spPr>
          <p:txBody>
            <a:bodyPr/>
            <a:lstStyle/>
            <a:p>
              <a:endParaRPr lang="it-IT"/>
            </a:p>
          </p:txBody>
        </p:sp>
      </p:gr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Rectangle 1"/>
          <p:cNvSpPr>
            <a:spLocks noGrp="1" noChangeArrowheads="1"/>
          </p:cNvSpPr>
          <p:nvPr>
            <p:ph type="title" idx="4294967295"/>
          </p:nvPr>
        </p:nvSpPr>
        <p:spPr>
          <a:xfrm>
            <a:off x="457200" y="122238"/>
            <a:ext cx="7543800" cy="1295400"/>
          </a:xfrm>
          <a:ln/>
        </p:spPr>
        <p:txBody>
          <a:bodyPr anchor="b"/>
          <a:lstStyle/>
          <a:p>
            <a: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it-IT"/>
              <a:t>Sistemi di navigazione</a:t>
            </a:r>
          </a:p>
        </p:txBody>
      </p:sp>
      <p:sp>
        <p:nvSpPr>
          <p:cNvPr id="20482" name="Rectangle 2"/>
          <p:cNvSpPr>
            <a:spLocks noGrp="1" noChangeArrowheads="1"/>
          </p:cNvSpPr>
          <p:nvPr>
            <p:ph type="body" idx="4294967295"/>
          </p:nvPr>
        </p:nvSpPr>
        <p:spPr>
          <a:xfrm>
            <a:off x="457200" y="1719263"/>
            <a:ext cx="8229600" cy="4914900"/>
          </a:xfrm>
          <a:ln/>
        </p:spPr>
        <p:txBody>
          <a:bodyPr/>
          <a:lstStyle/>
          <a:p>
            <a:pPr marL="339725" indent="-339725">
              <a:spcBef>
                <a:spcPts val="425"/>
              </a:spcBef>
              <a:buClr>
                <a:srgbClr val="330066"/>
              </a:buClr>
              <a:buSzPct val="70000"/>
              <a:buFont typeface="Wingdings" charset="2"/>
              <a:buChar char=""/>
              <a:tabLst>
                <a:tab pos="339725" algn="l"/>
                <a:tab pos="444500" algn="l"/>
                <a:tab pos="893763" algn="l"/>
                <a:tab pos="1343025" algn="l"/>
                <a:tab pos="1792288" algn="l"/>
                <a:tab pos="2241550" algn="l"/>
                <a:tab pos="2690813" algn="l"/>
                <a:tab pos="3140075" algn="l"/>
                <a:tab pos="3589338" algn="l"/>
                <a:tab pos="4038600" algn="l"/>
                <a:tab pos="4487863" algn="l"/>
                <a:tab pos="4937125" algn="l"/>
                <a:tab pos="5386388" algn="l"/>
                <a:tab pos="5835650" algn="l"/>
                <a:tab pos="6284913" algn="l"/>
                <a:tab pos="6734175" algn="l"/>
                <a:tab pos="7183438" algn="l"/>
                <a:tab pos="7632700" algn="l"/>
                <a:tab pos="8081963" algn="l"/>
                <a:tab pos="8531225" algn="l"/>
                <a:tab pos="8980488" algn="l"/>
              </a:tabLst>
            </a:pPr>
            <a:r>
              <a:rPr lang="it-IT" sz="1700" dirty="0"/>
              <a:t>Un sistema di navigazione è uno strumento di organizzazione dello spazio informativo: è la sintassi delle unità di informazione;</a:t>
            </a:r>
          </a:p>
          <a:p>
            <a:pPr marL="339725" indent="-339725">
              <a:spcBef>
                <a:spcPts val="425"/>
              </a:spcBef>
              <a:buClr>
                <a:srgbClr val="330066"/>
              </a:buClr>
              <a:buSzPct val="70000"/>
              <a:buFont typeface="Wingdings" charset="2"/>
              <a:buChar char=""/>
              <a:tabLst>
                <a:tab pos="339725" algn="l"/>
                <a:tab pos="444500" algn="l"/>
                <a:tab pos="893763" algn="l"/>
                <a:tab pos="1343025" algn="l"/>
                <a:tab pos="1792288" algn="l"/>
                <a:tab pos="2241550" algn="l"/>
                <a:tab pos="2690813" algn="l"/>
                <a:tab pos="3140075" algn="l"/>
                <a:tab pos="3589338" algn="l"/>
                <a:tab pos="4038600" algn="l"/>
                <a:tab pos="4487863" algn="l"/>
                <a:tab pos="4937125" algn="l"/>
                <a:tab pos="5386388" algn="l"/>
                <a:tab pos="5835650" algn="l"/>
                <a:tab pos="6284913" algn="l"/>
                <a:tab pos="6734175" algn="l"/>
                <a:tab pos="7183438" algn="l"/>
                <a:tab pos="7632700" algn="l"/>
                <a:tab pos="8081963" algn="l"/>
                <a:tab pos="8531225" algn="l"/>
                <a:tab pos="8980488" algn="l"/>
              </a:tabLst>
            </a:pPr>
            <a:r>
              <a:rPr lang="it-IT" sz="1700" dirty="0"/>
              <a:t>I sistemi di navigazione offrono un intreccio di percorsi che l’utente può utilizzare per avvicinarsi all’informazione desiderata;</a:t>
            </a:r>
          </a:p>
          <a:p>
            <a:pPr marL="339725" indent="-339725">
              <a:spcBef>
                <a:spcPts val="425"/>
              </a:spcBef>
              <a:buClr>
                <a:srgbClr val="330066"/>
              </a:buClr>
              <a:buSzPct val="70000"/>
              <a:buFont typeface="Wingdings" charset="2"/>
              <a:buChar char=""/>
              <a:tabLst>
                <a:tab pos="339725" algn="l"/>
                <a:tab pos="444500" algn="l"/>
                <a:tab pos="893763" algn="l"/>
                <a:tab pos="1343025" algn="l"/>
                <a:tab pos="1792288" algn="l"/>
                <a:tab pos="2241550" algn="l"/>
                <a:tab pos="2690813" algn="l"/>
                <a:tab pos="3140075" algn="l"/>
                <a:tab pos="3589338" algn="l"/>
                <a:tab pos="4038600" algn="l"/>
                <a:tab pos="4487863" algn="l"/>
                <a:tab pos="4937125" algn="l"/>
                <a:tab pos="5386388" algn="l"/>
                <a:tab pos="5835650" algn="l"/>
                <a:tab pos="6284913" algn="l"/>
                <a:tab pos="6734175" algn="l"/>
                <a:tab pos="7183438" algn="l"/>
                <a:tab pos="7632700" algn="l"/>
                <a:tab pos="8081963" algn="l"/>
                <a:tab pos="8531225" algn="l"/>
                <a:tab pos="8980488" algn="l"/>
              </a:tabLst>
            </a:pPr>
            <a:r>
              <a:rPr lang="it-IT" sz="1700" dirty="0"/>
              <a:t>Sono anche una bussola che l’utente utilizza per collocare se stesso nello spazio informativo;</a:t>
            </a:r>
          </a:p>
          <a:p>
            <a:pPr marL="339725" indent="-339725">
              <a:spcBef>
                <a:spcPts val="425"/>
              </a:spcBef>
              <a:buClr>
                <a:srgbClr val="330066"/>
              </a:buClr>
              <a:buSzPct val="70000"/>
              <a:buFont typeface="Wingdings" charset="2"/>
              <a:buChar char=""/>
              <a:tabLst>
                <a:tab pos="339725" algn="l"/>
                <a:tab pos="444500" algn="l"/>
                <a:tab pos="893763" algn="l"/>
                <a:tab pos="1343025" algn="l"/>
                <a:tab pos="1792288" algn="l"/>
                <a:tab pos="2241550" algn="l"/>
                <a:tab pos="2690813" algn="l"/>
                <a:tab pos="3140075" algn="l"/>
                <a:tab pos="3589338" algn="l"/>
                <a:tab pos="4038600" algn="l"/>
                <a:tab pos="4487863" algn="l"/>
                <a:tab pos="4937125" algn="l"/>
                <a:tab pos="5386388" algn="l"/>
                <a:tab pos="5835650" algn="l"/>
                <a:tab pos="6284913" algn="l"/>
                <a:tab pos="6734175" algn="l"/>
                <a:tab pos="7183438" algn="l"/>
                <a:tab pos="7632700" algn="l"/>
                <a:tab pos="8081963" algn="l"/>
                <a:tab pos="8531225" algn="l"/>
                <a:tab pos="8980488" algn="l"/>
              </a:tabLst>
            </a:pPr>
            <a:r>
              <a:rPr lang="it-IT" sz="1700" dirty="0"/>
              <a:t>Un buon sistema di navigazione offre all’utente strumenti per:</a:t>
            </a:r>
          </a:p>
          <a:p>
            <a:pPr marL="688975" lvl="1" indent="-347663">
              <a:spcBef>
                <a:spcPts val="375"/>
              </a:spcBef>
              <a:buClr>
                <a:srgbClr val="669999"/>
              </a:buClr>
              <a:buSzPct val="70000"/>
              <a:buFont typeface="Wingdings" charset="2"/>
              <a:buChar char=""/>
              <a:tabLst>
                <a:tab pos="339725" algn="l"/>
                <a:tab pos="444500" algn="l"/>
                <a:tab pos="893763" algn="l"/>
                <a:tab pos="1343025" algn="l"/>
                <a:tab pos="1792288" algn="l"/>
                <a:tab pos="2241550" algn="l"/>
                <a:tab pos="2690813" algn="l"/>
                <a:tab pos="3140075" algn="l"/>
                <a:tab pos="3589338" algn="l"/>
                <a:tab pos="4038600" algn="l"/>
                <a:tab pos="4487863" algn="l"/>
                <a:tab pos="4937125" algn="l"/>
                <a:tab pos="5386388" algn="l"/>
                <a:tab pos="5835650" algn="l"/>
                <a:tab pos="6284913" algn="l"/>
                <a:tab pos="6734175" algn="l"/>
                <a:tab pos="7183438" algn="l"/>
                <a:tab pos="7632700" algn="l"/>
                <a:tab pos="8081963" algn="l"/>
                <a:tab pos="8531225" algn="l"/>
                <a:tab pos="8980488" algn="l"/>
              </a:tabLst>
            </a:pPr>
            <a:r>
              <a:rPr lang="it-IT" sz="1500" dirty="0"/>
              <a:t>Scegliere dove andare;</a:t>
            </a:r>
          </a:p>
          <a:p>
            <a:pPr marL="688975" lvl="1" indent="-347663">
              <a:spcBef>
                <a:spcPts val="375"/>
              </a:spcBef>
              <a:buClr>
                <a:srgbClr val="669999"/>
              </a:buClr>
              <a:buSzPct val="70000"/>
              <a:buFont typeface="Wingdings" charset="2"/>
              <a:buChar char=""/>
              <a:tabLst>
                <a:tab pos="339725" algn="l"/>
                <a:tab pos="444500" algn="l"/>
                <a:tab pos="893763" algn="l"/>
                <a:tab pos="1343025" algn="l"/>
                <a:tab pos="1792288" algn="l"/>
                <a:tab pos="2241550" algn="l"/>
                <a:tab pos="2690813" algn="l"/>
                <a:tab pos="3140075" algn="l"/>
                <a:tab pos="3589338" algn="l"/>
                <a:tab pos="4038600" algn="l"/>
                <a:tab pos="4487863" algn="l"/>
                <a:tab pos="4937125" algn="l"/>
                <a:tab pos="5386388" algn="l"/>
                <a:tab pos="5835650" algn="l"/>
                <a:tab pos="6284913" algn="l"/>
                <a:tab pos="6734175" algn="l"/>
                <a:tab pos="7183438" algn="l"/>
                <a:tab pos="7632700" algn="l"/>
                <a:tab pos="8081963" algn="l"/>
                <a:tab pos="8531225" algn="l"/>
                <a:tab pos="8980488" algn="l"/>
              </a:tabLst>
            </a:pPr>
            <a:r>
              <a:rPr lang="it-IT" sz="1500" dirty="0"/>
              <a:t>Essere consapevoli di dove si trovano;</a:t>
            </a:r>
          </a:p>
          <a:p>
            <a:pPr marL="688975" lvl="1" indent="-347663">
              <a:spcBef>
                <a:spcPts val="375"/>
              </a:spcBef>
              <a:buClr>
                <a:srgbClr val="669999"/>
              </a:buClr>
              <a:buSzPct val="70000"/>
              <a:buFont typeface="Wingdings" charset="2"/>
              <a:buChar char=""/>
              <a:tabLst>
                <a:tab pos="339725" algn="l"/>
                <a:tab pos="444500" algn="l"/>
                <a:tab pos="893763" algn="l"/>
                <a:tab pos="1343025" algn="l"/>
                <a:tab pos="1792288" algn="l"/>
                <a:tab pos="2241550" algn="l"/>
                <a:tab pos="2690813" algn="l"/>
                <a:tab pos="3140075" algn="l"/>
                <a:tab pos="3589338" algn="l"/>
                <a:tab pos="4038600" algn="l"/>
                <a:tab pos="4487863" algn="l"/>
                <a:tab pos="4937125" algn="l"/>
                <a:tab pos="5386388" algn="l"/>
                <a:tab pos="5835650" algn="l"/>
                <a:tab pos="6284913" algn="l"/>
                <a:tab pos="6734175" algn="l"/>
                <a:tab pos="7183438" algn="l"/>
                <a:tab pos="7632700" algn="l"/>
                <a:tab pos="8081963" algn="l"/>
                <a:tab pos="8531225" algn="l"/>
                <a:tab pos="8980488" algn="l"/>
              </a:tabLst>
            </a:pPr>
            <a:r>
              <a:rPr lang="it-IT" sz="1500" dirty="0"/>
              <a:t>Ritornare sui propri passi;</a:t>
            </a:r>
          </a:p>
          <a:p>
            <a:pPr marL="339725" indent="-339725">
              <a:spcBef>
                <a:spcPts val="375"/>
              </a:spcBef>
              <a:buClrTx/>
              <a:buSzTx/>
              <a:buFontTx/>
              <a:buNone/>
              <a:tabLst>
                <a:tab pos="339725" algn="l"/>
                <a:tab pos="444500" algn="l"/>
                <a:tab pos="893763" algn="l"/>
                <a:tab pos="1343025" algn="l"/>
                <a:tab pos="1792288" algn="l"/>
                <a:tab pos="2241550" algn="l"/>
                <a:tab pos="2690813" algn="l"/>
                <a:tab pos="3140075" algn="l"/>
                <a:tab pos="3589338" algn="l"/>
                <a:tab pos="4038600" algn="l"/>
                <a:tab pos="4487863" algn="l"/>
                <a:tab pos="4937125" algn="l"/>
                <a:tab pos="5386388" algn="l"/>
                <a:tab pos="5835650" algn="l"/>
                <a:tab pos="6284913" algn="l"/>
                <a:tab pos="6734175" algn="l"/>
                <a:tab pos="7183438" algn="l"/>
                <a:tab pos="7632700" algn="l"/>
                <a:tab pos="8081963" algn="l"/>
                <a:tab pos="8531225" algn="l"/>
                <a:tab pos="8980488" algn="l"/>
              </a:tabLst>
            </a:pPr>
            <a:endParaRPr lang="it-IT" sz="1500" dirty="0"/>
          </a:p>
          <a:p>
            <a:pPr marL="339725" indent="-339725">
              <a:spcBef>
                <a:spcPts val="425"/>
              </a:spcBef>
              <a:buClr>
                <a:srgbClr val="330066"/>
              </a:buClr>
              <a:buSzPct val="70000"/>
              <a:buFont typeface="Wingdings" charset="2"/>
              <a:buChar char=""/>
              <a:tabLst>
                <a:tab pos="339725" algn="l"/>
                <a:tab pos="444500" algn="l"/>
                <a:tab pos="893763" algn="l"/>
                <a:tab pos="1343025" algn="l"/>
                <a:tab pos="1792288" algn="l"/>
                <a:tab pos="2241550" algn="l"/>
                <a:tab pos="2690813" algn="l"/>
                <a:tab pos="3140075" algn="l"/>
                <a:tab pos="3589338" algn="l"/>
                <a:tab pos="4038600" algn="l"/>
                <a:tab pos="4487863" algn="l"/>
                <a:tab pos="4937125" algn="l"/>
                <a:tab pos="5386388" algn="l"/>
                <a:tab pos="5835650" algn="l"/>
                <a:tab pos="6284913" algn="l"/>
                <a:tab pos="6734175" algn="l"/>
                <a:tab pos="7183438" algn="l"/>
                <a:tab pos="7632700" algn="l"/>
                <a:tab pos="8081963" algn="l"/>
                <a:tab pos="8531225" algn="l"/>
                <a:tab pos="8980488" algn="l"/>
              </a:tabLst>
            </a:pPr>
            <a:r>
              <a:rPr lang="it-IT" sz="1700" dirty="0"/>
              <a:t>Non solo: il progettista deve sfruttare il modello mentale dell’utente per avvicinarsi al suo modo di organizzare e ricercare l’informazione, e quindi rendere la navigazione stessa in linea con le aspettative e/o di facile apprendimento;</a:t>
            </a:r>
          </a:p>
          <a:p>
            <a:pPr marL="339725" indent="-339725">
              <a:spcBef>
                <a:spcPts val="425"/>
              </a:spcBef>
              <a:buClrTx/>
              <a:buSzTx/>
              <a:buFontTx/>
              <a:buNone/>
              <a:tabLst>
                <a:tab pos="339725" algn="l"/>
                <a:tab pos="444500" algn="l"/>
                <a:tab pos="893763" algn="l"/>
                <a:tab pos="1343025" algn="l"/>
                <a:tab pos="1792288" algn="l"/>
                <a:tab pos="2241550" algn="l"/>
                <a:tab pos="2690813" algn="l"/>
                <a:tab pos="3140075" algn="l"/>
                <a:tab pos="3589338" algn="l"/>
                <a:tab pos="4038600" algn="l"/>
                <a:tab pos="4487863" algn="l"/>
                <a:tab pos="4937125" algn="l"/>
                <a:tab pos="5386388" algn="l"/>
                <a:tab pos="5835650" algn="l"/>
                <a:tab pos="6284913" algn="l"/>
                <a:tab pos="6734175" algn="l"/>
                <a:tab pos="7183438" algn="l"/>
                <a:tab pos="7632700" algn="l"/>
                <a:tab pos="8081963" algn="l"/>
                <a:tab pos="8531225" algn="l"/>
                <a:tab pos="8980488" algn="l"/>
              </a:tabLst>
            </a:pPr>
            <a:endParaRPr lang="it-IT" sz="1700" dirty="0"/>
          </a:p>
          <a:p>
            <a:pPr marL="339725" indent="-339725">
              <a:spcBef>
                <a:spcPts val="425"/>
              </a:spcBef>
              <a:buClrTx/>
              <a:buSzTx/>
              <a:buFontTx/>
              <a:buNone/>
              <a:tabLst>
                <a:tab pos="339725" algn="l"/>
                <a:tab pos="444500" algn="l"/>
                <a:tab pos="893763" algn="l"/>
                <a:tab pos="1343025" algn="l"/>
                <a:tab pos="1792288" algn="l"/>
                <a:tab pos="2241550" algn="l"/>
                <a:tab pos="2690813" algn="l"/>
                <a:tab pos="3140075" algn="l"/>
                <a:tab pos="3589338" algn="l"/>
                <a:tab pos="4038600" algn="l"/>
                <a:tab pos="4487863" algn="l"/>
                <a:tab pos="4937125" algn="l"/>
                <a:tab pos="5386388" algn="l"/>
                <a:tab pos="5835650" algn="l"/>
                <a:tab pos="6284913" algn="l"/>
                <a:tab pos="6734175" algn="l"/>
                <a:tab pos="7183438" algn="l"/>
                <a:tab pos="7632700" algn="l"/>
                <a:tab pos="8081963" algn="l"/>
                <a:tab pos="8531225" algn="l"/>
                <a:tab pos="8980488" algn="l"/>
              </a:tabLst>
            </a:pPr>
            <a:endParaRPr lang="it-IT" sz="1700" dirty="0"/>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1"/>
          <p:cNvSpPr>
            <a:spLocks noGrp="1" noChangeArrowheads="1"/>
          </p:cNvSpPr>
          <p:nvPr>
            <p:ph type="title" idx="4294967295"/>
          </p:nvPr>
        </p:nvSpPr>
        <p:spPr>
          <a:xfrm>
            <a:off x="457200" y="122238"/>
            <a:ext cx="7543800" cy="1295400"/>
          </a:xfrm>
          <a:ln/>
        </p:spPr>
        <p:txBody>
          <a:bodyPr anchor="b"/>
          <a:lstStyle/>
          <a:p>
            <a: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it-IT"/>
              <a:t>Navigazione globale e locale</a:t>
            </a:r>
          </a:p>
        </p:txBody>
      </p:sp>
      <p:sp>
        <p:nvSpPr>
          <p:cNvPr id="21506" name="Rectangle 2"/>
          <p:cNvSpPr>
            <a:spLocks noGrp="1" noChangeArrowheads="1"/>
          </p:cNvSpPr>
          <p:nvPr>
            <p:ph type="body" idx="4294967295"/>
          </p:nvPr>
        </p:nvSpPr>
        <p:spPr>
          <a:xfrm>
            <a:off x="457200" y="1719263"/>
            <a:ext cx="7931224" cy="4792662"/>
          </a:xfrm>
          <a:ln/>
        </p:spPr>
        <p:txBody>
          <a:bodyPr/>
          <a:lstStyle/>
          <a:p>
            <a:pPr marL="339725" indent="-339725">
              <a:spcBef>
                <a:spcPts val="425"/>
              </a:spcBef>
              <a:buClr>
                <a:srgbClr val="330066"/>
              </a:buClr>
              <a:buSzPct val="70000"/>
              <a:buFont typeface="Wingdings" charset="2"/>
              <a:buChar char=""/>
              <a:tabLst>
                <a:tab pos="339725" algn="l"/>
                <a:tab pos="444500" algn="l"/>
                <a:tab pos="893763" algn="l"/>
                <a:tab pos="1343025" algn="l"/>
                <a:tab pos="1792288" algn="l"/>
                <a:tab pos="2241550" algn="l"/>
                <a:tab pos="2690813" algn="l"/>
                <a:tab pos="3140075" algn="l"/>
                <a:tab pos="3589338" algn="l"/>
                <a:tab pos="4038600" algn="l"/>
                <a:tab pos="4487863" algn="l"/>
                <a:tab pos="4937125" algn="l"/>
                <a:tab pos="5386388" algn="l"/>
                <a:tab pos="5835650" algn="l"/>
                <a:tab pos="6284913" algn="l"/>
                <a:tab pos="6734175" algn="l"/>
                <a:tab pos="7183438" algn="l"/>
                <a:tab pos="7632700" algn="l"/>
                <a:tab pos="8081963" algn="l"/>
                <a:tab pos="8531225" algn="l"/>
                <a:tab pos="8980488" algn="l"/>
              </a:tabLst>
            </a:pPr>
            <a:r>
              <a:rPr lang="it-IT" sz="1700" dirty="0"/>
              <a:t>La navigazione globale consente all’utente di spostarsi all’interno di differenti sezioni del sito: ciascuna alternativa proposta consente di accedere ad un gruppo di contenuti / servizi fortemente omogenei e dotati di una propria identità definita;</a:t>
            </a:r>
          </a:p>
          <a:p>
            <a:pPr marL="339725" indent="-339725">
              <a:spcBef>
                <a:spcPts val="425"/>
              </a:spcBef>
              <a:buClr>
                <a:srgbClr val="330066"/>
              </a:buClr>
              <a:buSzPct val="70000"/>
              <a:buFont typeface="Wingdings" charset="2"/>
              <a:buChar char=""/>
              <a:tabLst>
                <a:tab pos="339725" algn="l"/>
                <a:tab pos="444500" algn="l"/>
                <a:tab pos="893763" algn="l"/>
                <a:tab pos="1343025" algn="l"/>
                <a:tab pos="1792288" algn="l"/>
                <a:tab pos="2241550" algn="l"/>
                <a:tab pos="2690813" algn="l"/>
                <a:tab pos="3140075" algn="l"/>
                <a:tab pos="3589338" algn="l"/>
                <a:tab pos="4038600" algn="l"/>
                <a:tab pos="4487863" algn="l"/>
                <a:tab pos="4937125" algn="l"/>
                <a:tab pos="5386388" algn="l"/>
                <a:tab pos="5835650" algn="l"/>
                <a:tab pos="6284913" algn="l"/>
                <a:tab pos="6734175" algn="l"/>
                <a:tab pos="7183438" algn="l"/>
                <a:tab pos="7632700" algn="l"/>
                <a:tab pos="8081963" algn="l"/>
                <a:tab pos="8531225" algn="l"/>
                <a:tab pos="8980488" algn="l"/>
              </a:tabLst>
            </a:pPr>
            <a:r>
              <a:rPr lang="it-IT" sz="1700" dirty="0"/>
              <a:t>La navigazione globale è presente in tutte le pagine del sito ed è spesso il più forte elemento di coerenza e consistenza del sito;</a:t>
            </a:r>
          </a:p>
          <a:p>
            <a:pPr marL="339725" indent="-339725">
              <a:spcBef>
                <a:spcPts val="425"/>
              </a:spcBef>
              <a:buClr>
                <a:srgbClr val="330066"/>
              </a:buClr>
              <a:buSzPct val="70000"/>
              <a:buFont typeface="Wingdings" charset="2"/>
              <a:buChar char=""/>
              <a:tabLst>
                <a:tab pos="339725" algn="l"/>
                <a:tab pos="444500" algn="l"/>
                <a:tab pos="893763" algn="l"/>
                <a:tab pos="1343025" algn="l"/>
                <a:tab pos="1792288" algn="l"/>
                <a:tab pos="2241550" algn="l"/>
                <a:tab pos="2690813" algn="l"/>
                <a:tab pos="3140075" algn="l"/>
                <a:tab pos="3589338" algn="l"/>
                <a:tab pos="4038600" algn="l"/>
                <a:tab pos="4487863" algn="l"/>
                <a:tab pos="4937125" algn="l"/>
                <a:tab pos="5386388" algn="l"/>
                <a:tab pos="5835650" algn="l"/>
                <a:tab pos="6284913" algn="l"/>
                <a:tab pos="6734175" algn="l"/>
                <a:tab pos="7183438" algn="l"/>
                <a:tab pos="7632700" algn="l"/>
                <a:tab pos="8081963" algn="l"/>
                <a:tab pos="8531225" algn="l"/>
                <a:tab pos="8980488" algn="l"/>
              </a:tabLst>
            </a:pPr>
            <a:r>
              <a:rPr lang="it-IT" sz="1700" dirty="0"/>
              <a:t>Il sistema di navigazione globale fornisce all’utilizzatore una matrice concettuale per apprendere l’organizzazione interna del sistema informativo: offre un contributo importante nell’aiutare l’utente a formarsi un modello mentale dell’organizzazione interna del sistema, necessario per interagire efficacemente;</a:t>
            </a:r>
          </a:p>
          <a:p>
            <a:pPr marL="339725" indent="-339725">
              <a:spcBef>
                <a:spcPts val="425"/>
              </a:spcBef>
              <a:buClr>
                <a:srgbClr val="330066"/>
              </a:buClr>
              <a:buSzPct val="70000"/>
              <a:buFont typeface="Wingdings" charset="2"/>
              <a:buChar char=""/>
              <a:tabLst>
                <a:tab pos="339725" algn="l"/>
                <a:tab pos="444500" algn="l"/>
                <a:tab pos="893763" algn="l"/>
                <a:tab pos="1343025" algn="l"/>
                <a:tab pos="1792288" algn="l"/>
                <a:tab pos="2241550" algn="l"/>
                <a:tab pos="2690813" algn="l"/>
                <a:tab pos="3140075" algn="l"/>
                <a:tab pos="3589338" algn="l"/>
                <a:tab pos="4038600" algn="l"/>
                <a:tab pos="4487863" algn="l"/>
                <a:tab pos="4937125" algn="l"/>
                <a:tab pos="5386388" algn="l"/>
                <a:tab pos="5835650" algn="l"/>
                <a:tab pos="6284913" algn="l"/>
                <a:tab pos="6734175" algn="l"/>
                <a:tab pos="7183438" algn="l"/>
                <a:tab pos="7632700" algn="l"/>
                <a:tab pos="8081963" algn="l"/>
                <a:tab pos="8531225" algn="l"/>
                <a:tab pos="8980488" algn="l"/>
              </a:tabLst>
            </a:pPr>
            <a:r>
              <a:rPr lang="it-IT" sz="1700" dirty="0"/>
              <a:t>I sistemi di navigazione locali, invece, sono interni ad una delle sezioni identificate dal sistema globale e offrono alternative che, passo dopo passo, avvicinano l’utente all’informazione;</a:t>
            </a:r>
          </a:p>
          <a:p>
            <a:pPr marL="339725" indent="-339725">
              <a:spcBef>
                <a:spcPts val="425"/>
              </a:spcBef>
              <a:buClr>
                <a:srgbClr val="330066"/>
              </a:buClr>
              <a:buSzPct val="70000"/>
              <a:buFont typeface="Wingdings" charset="2"/>
              <a:buChar char=""/>
              <a:tabLst>
                <a:tab pos="339725" algn="l"/>
                <a:tab pos="444500" algn="l"/>
                <a:tab pos="893763" algn="l"/>
                <a:tab pos="1343025" algn="l"/>
                <a:tab pos="1792288" algn="l"/>
                <a:tab pos="2241550" algn="l"/>
                <a:tab pos="2690813" algn="l"/>
                <a:tab pos="3140075" algn="l"/>
                <a:tab pos="3589338" algn="l"/>
                <a:tab pos="4038600" algn="l"/>
                <a:tab pos="4487863" algn="l"/>
                <a:tab pos="4937125" algn="l"/>
                <a:tab pos="5386388" algn="l"/>
                <a:tab pos="5835650" algn="l"/>
                <a:tab pos="6284913" algn="l"/>
                <a:tab pos="6734175" algn="l"/>
                <a:tab pos="7183438" algn="l"/>
                <a:tab pos="7632700" algn="l"/>
                <a:tab pos="8081963" algn="l"/>
                <a:tab pos="8531225" algn="l"/>
                <a:tab pos="8980488" algn="l"/>
              </a:tabLst>
            </a:pPr>
            <a:r>
              <a:rPr lang="it-IT" sz="1700" dirty="0"/>
              <a:t>L’architetto dell’informazione dovrebbe riflettere su come mantenere legate navigazione globale e locale, facilitando nell’utente la comprensione della sua posizione all’interno del sistema informativo;</a:t>
            </a:r>
          </a:p>
          <a:p>
            <a:pPr marL="339725" indent="-339725">
              <a:spcBef>
                <a:spcPts val="425"/>
              </a:spcBef>
              <a:buClrTx/>
              <a:buSzTx/>
              <a:buFontTx/>
              <a:buNone/>
              <a:tabLst>
                <a:tab pos="339725" algn="l"/>
                <a:tab pos="444500" algn="l"/>
                <a:tab pos="893763" algn="l"/>
                <a:tab pos="1343025" algn="l"/>
                <a:tab pos="1792288" algn="l"/>
                <a:tab pos="2241550" algn="l"/>
                <a:tab pos="2690813" algn="l"/>
                <a:tab pos="3140075" algn="l"/>
                <a:tab pos="3589338" algn="l"/>
                <a:tab pos="4038600" algn="l"/>
                <a:tab pos="4487863" algn="l"/>
                <a:tab pos="4937125" algn="l"/>
                <a:tab pos="5386388" algn="l"/>
                <a:tab pos="5835650" algn="l"/>
                <a:tab pos="6284913" algn="l"/>
                <a:tab pos="6734175" algn="l"/>
                <a:tab pos="7183438" algn="l"/>
                <a:tab pos="7632700" algn="l"/>
                <a:tab pos="8081963" algn="l"/>
                <a:tab pos="8531225" algn="l"/>
                <a:tab pos="8980488" algn="l"/>
              </a:tabLst>
            </a:pPr>
            <a:endParaRPr lang="it-IT" sz="1700" dirty="0"/>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
          <p:cNvSpPr>
            <a:spLocks noGrp="1" noChangeArrowheads="1"/>
          </p:cNvSpPr>
          <p:nvPr>
            <p:ph type="title" idx="4294967295"/>
          </p:nvPr>
        </p:nvSpPr>
        <p:spPr>
          <a:xfrm>
            <a:off x="457200" y="122238"/>
            <a:ext cx="7543800" cy="1295400"/>
          </a:xfrm>
          <a:ln/>
        </p:spPr>
        <p:txBody>
          <a:bodyPr anchor="b"/>
          <a:lstStyle/>
          <a:p>
            <a: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it-IT"/>
              <a:t>Navigazione contestuale</a:t>
            </a:r>
          </a:p>
        </p:txBody>
      </p:sp>
      <p:sp>
        <p:nvSpPr>
          <p:cNvPr id="22530" name="Rectangle 2"/>
          <p:cNvSpPr>
            <a:spLocks noGrp="1" noChangeArrowheads="1"/>
          </p:cNvSpPr>
          <p:nvPr>
            <p:ph type="body" idx="4294967295"/>
          </p:nvPr>
        </p:nvSpPr>
        <p:spPr>
          <a:xfrm>
            <a:off x="457200" y="1719263"/>
            <a:ext cx="7715200" cy="4734073"/>
          </a:xfrm>
          <a:ln/>
        </p:spPr>
        <p:txBody>
          <a:bodyPr tIns="87498">
            <a:normAutofit lnSpcReduction="10000"/>
          </a:bodyPr>
          <a:lstStyle/>
          <a:p>
            <a:pPr marL="339725" indent="-339725">
              <a:lnSpc>
                <a:spcPct val="81000"/>
              </a:lnSpc>
              <a:spcBef>
                <a:spcPts val="425"/>
              </a:spcBef>
              <a:buClr>
                <a:srgbClr val="330066"/>
              </a:buClr>
              <a:buSzPct val="70000"/>
              <a:buFont typeface="Wingdings" charset="2"/>
              <a:buChar char=""/>
              <a:tabLst>
                <a:tab pos="339725" algn="l"/>
                <a:tab pos="444500" algn="l"/>
                <a:tab pos="893763" algn="l"/>
                <a:tab pos="1343025" algn="l"/>
                <a:tab pos="1792288" algn="l"/>
                <a:tab pos="2241550" algn="l"/>
                <a:tab pos="2690813" algn="l"/>
                <a:tab pos="3140075" algn="l"/>
                <a:tab pos="3589338" algn="l"/>
                <a:tab pos="4038600" algn="l"/>
                <a:tab pos="4487863" algn="l"/>
                <a:tab pos="4937125" algn="l"/>
                <a:tab pos="5386388" algn="l"/>
                <a:tab pos="5835650" algn="l"/>
                <a:tab pos="6284913" algn="l"/>
                <a:tab pos="6734175" algn="l"/>
                <a:tab pos="7183438" algn="l"/>
                <a:tab pos="7632700" algn="l"/>
                <a:tab pos="8081963" algn="l"/>
                <a:tab pos="8531225" algn="l"/>
                <a:tab pos="8980488" algn="l"/>
              </a:tabLst>
            </a:pPr>
            <a:r>
              <a:rPr lang="it-IT" sz="1700" dirty="0"/>
              <a:t>Sono strumenti di navigazione che collegano unità informative accomunate da una relazione di pertinenza; esempi:</a:t>
            </a:r>
          </a:p>
          <a:p>
            <a:pPr marL="688975" lvl="1" indent="-347663">
              <a:lnSpc>
                <a:spcPct val="81000"/>
              </a:lnSpc>
              <a:spcBef>
                <a:spcPts val="375"/>
              </a:spcBef>
              <a:buClr>
                <a:srgbClr val="669999"/>
              </a:buClr>
              <a:buSzPct val="70000"/>
              <a:buFont typeface="Wingdings" charset="2"/>
              <a:buChar char=""/>
              <a:tabLst>
                <a:tab pos="339725" algn="l"/>
                <a:tab pos="444500" algn="l"/>
                <a:tab pos="893763" algn="l"/>
                <a:tab pos="1343025" algn="l"/>
                <a:tab pos="1792288" algn="l"/>
                <a:tab pos="2241550" algn="l"/>
                <a:tab pos="2690813" algn="l"/>
                <a:tab pos="3140075" algn="l"/>
                <a:tab pos="3589338" algn="l"/>
                <a:tab pos="4038600" algn="l"/>
                <a:tab pos="4487863" algn="l"/>
                <a:tab pos="4937125" algn="l"/>
                <a:tab pos="5386388" algn="l"/>
                <a:tab pos="5835650" algn="l"/>
                <a:tab pos="6284913" algn="l"/>
                <a:tab pos="6734175" algn="l"/>
                <a:tab pos="7183438" algn="l"/>
                <a:tab pos="7632700" algn="l"/>
                <a:tab pos="8081963" algn="l"/>
                <a:tab pos="8531225" algn="l"/>
                <a:tab pos="8980488" algn="l"/>
              </a:tabLst>
            </a:pPr>
            <a:r>
              <a:rPr lang="it-IT" sz="1500" dirty="0"/>
              <a:t>Link sulle parole di un testo;</a:t>
            </a:r>
          </a:p>
          <a:p>
            <a:pPr marL="688975" lvl="1" indent="-347663">
              <a:lnSpc>
                <a:spcPct val="81000"/>
              </a:lnSpc>
              <a:spcBef>
                <a:spcPts val="375"/>
              </a:spcBef>
              <a:buClr>
                <a:srgbClr val="669999"/>
              </a:buClr>
              <a:buSzPct val="70000"/>
              <a:buFont typeface="Wingdings" charset="2"/>
              <a:buChar char=""/>
              <a:tabLst>
                <a:tab pos="339725" algn="l"/>
                <a:tab pos="444500" algn="l"/>
                <a:tab pos="893763" algn="l"/>
                <a:tab pos="1343025" algn="l"/>
                <a:tab pos="1792288" algn="l"/>
                <a:tab pos="2241550" algn="l"/>
                <a:tab pos="2690813" algn="l"/>
                <a:tab pos="3140075" algn="l"/>
                <a:tab pos="3589338" algn="l"/>
                <a:tab pos="4038600" algn="l"/>
                <a:tab pos="4487863" algn="l"/>
                <a:tab pos="4937125" algn="l"/>
                <a:tab pos="5386388" algn="l"/>
                <a:tab pos="5835650" algn="l"/>
                <a:tab pos="6284913" algn="l"/>
                <a:tab pos="6734175" algn="l"/>
                <a:tab pos="7183438" algn="l"/>
                <a:tab pos="7632700" algn="l"/>
                <a:tab pos="8081963" algn="l"/>
                <a:tab pos="8531225" algn="l"/>
                <a:tab pos="8980488" algn="l"/>
              </a:tabLst>
            </a:pPr>
            <a:r>
              <a:rPr lang="it-IT" sz="1500" dirty="0"/>
              <a:t>Link di una bibliografia;</a:t>
            </a:r>
          </a:p>
          <a:p>
            <a:pPr marL="688975" lvl="1" indent="-347663">
              <a:lnSpc>
                <a:spcPct val="81000"/>
              </a:lnSpc>
              <a:spcBef>
                <a:spcPts val="375"/>
              </a:spcBef>
              <a:buClr>
                <a:srgbClr val="669999"/>
              </a:buClr>
              <a:buSzPct val="70000"/>
              <a:buFont typeface="Wingdings" charset="2"/>
              <a:buChar char=""/>
              <a:tabLst>
                <a:tab pos="339725" algn="l"/>
                <a:tab pos="444500" algn="l"/>
                <a:tab pos="893763" algn="l"/>
                <a:tab pos="1343025" algn="l"/>
                <a:tab pos="1792288" algn="l"/>
                <a:tab pos="2241550" algn="l"/>
                <a:tab pos="2690813" algn="l"/>
                <a:tab pos="3140075" algn="l"/>
                <a:tab pos="3589338" algn="l"/>
                <a:tab pos="4038600" algn="l"/>
                <a:tab pos="4487863" algn="l"/>
                <a:tab pos="4937125" algn="l"/>
                <a:tab pos="5386388" algn="l"/>
                <a:tab pos="5835650" algn="l"/>
                <a:tab pos="6284913" algn="l"/>
                <a:tab pos="6734175" algn="l"/>
                <a:tab pos="7183438" algn="l"/>
                <a:tab pos="7632700" algn="l"/>
                <a:tab pos="8081963" algn="l"/>
                <a:tab pos="8531225" algn="l"/>
                <a:tab pos="8980488" algn="l"/>
              </a:tabLst>
            </a:pPr>
            <a:r>
              <a:rPr lang="it-IT" sz="1500" dirty="0"/>
              <a:t>Box dei contenuti dello stesso autore o sullo stesso argomento</a:t>
            </a:r>
          </a:p>
          <a:p>
            <a:pPr marL="339725" indent="-339725">
              <a:lnSpc>
                <a:spcPct val="81000"/>
              </a:lnSpc>
              <a:spcBef>
                <a:spcPts val="375"/>
              </a:spcBef>
              <a:buClrTx/>
              <a:buSzTx/>
              <a:buFontTx/>
              <a:buNone/>
              <a:tabLst>
                <a:tab pos="339725" algn="l"/>
                <a:tab pos="444500" algn="l"/>
                <a:tab pos="893763" algn="l"/>
                <a:tab pos="1343025" algn="l"/>
                <a:tab pos="1792288" algn="l"/>
                <a:tab pos="2241550" algn="l"/>
                <a:tab pos="2690813" algn="l"/>
                <a:tab pos="3140075" algn="l"/>
                <a:tab pos="3589338" algn="l"/>
                <a:tab pos="4038600" algn="l"/>
                <a:tab pos="4487863" algn="l"/>
                <a:tab pos="4937125" algn="l"/>
                <a:tab pos="5386388" algn="l"/>
                <a:tab pos="5835650" algn="l"/>
                <a:tab pos="6284913" algn="l"/>
                <a:tab pos="6734175" algn="l"/>
                <a:tab pos="7183438" algn="l"/>
                <a:tab pos="7632700" algn="l"/>
                <a:tab pos="8081963" algn="l"/>
                <a:tab pos="8531225" algn="l"/>
                <a:tab pos="8980488" algn="l"/>
              </a:tabLst>
            </a:pPr>
            <a:endParaRPr lang="it-IT" sz="1500" dirty="0"/>
          </a:p>
          <a:p>
            <a:pPr marL="339725" indent="-339725">
              <a:lnSpc>
                <a:spcPct val="81000"/>
              </a:lnSpc>
              <a:spcBef>
                <a:spcPts val="425"/>
              </a:spcBef>
              <a:buClr>
                <a:srgbClr val="330066"/>
              </a:buClr>
              <a:buSzPct val="70000"/>
              <a:buFont typeface="Wingdings" charset="2"/>
              <a:buChar char=""/>
              <a:tabLst>
                <a:tab pos="339725" algn="l"/>
                <a:tab pos="444500" algn="l"/>
                <a:tab pos="893763" algn="l"/>
                <a:tab pos="1343025" algn="l"/>
                <a:tab pos="1792288" algn="l"/>
                <a:tab pos="2241550" algn="l"/>
                <a:tab pos="2690813" algn="l"/>
                <a:tab pos="3140075" algn="l"/>
                <a:tab pos="3589338" algn="l"/>
                <a:tab pos="4038600" algn="l"/>
                <a:tab pos="4487863" algn="l"/>
                <a:tab pos="4937125" algn="l"/>
                <a:tab pos="5386388" algn="l"/>
                <a:tab pos="5835650" algn="l"/>
                <a:tab pos="6284913" algn="l"/>
                <a:tab pos="6734175" algn="l"/>
                <a:tab pos="7183438" algn="l"/>
                <a:tab pos="7632700" algn="l"/>
                <a:tab pos="8081963" algn="l"/>
                <a:tab pos="8531225" algn="l"/>
                <a:tab pos="8980488" algn="l"/>
              </a:tabLst>
            </a:pPr>
            <a:r>
              <a:rPr lang="it-IT" sz="1700" dirty="0"/>
              <a:t>Sono elementi dell’architettura di un sito che sfruttano la natura ipertestuale del web per mantenere vivo il dialogo tra l’utente e il sistema, rilanciando nuove opportunità di informazione contestualmente alla fruizione dell’informazione consultata;</a:t>
            </a:r>
          </a:p>
          <a:p>
            <a:pPr marL="339725" indent="-339725">
              <a:lnSpc>
                <a:spcPct val="81000"/>
              </a:lnSpc>
              <a:spcBef>
                <a:spcPts val="425"/>
              </a:spcBef>
              <a:buClr>
                <a:srgbClr val="330066"/>
              </a:buClr>
              <a:buSzPct val="70000"/>
              <a:buFont typeface="Wingdings" charset="2"/>
              <a:buChar char=""/>
              <a:tabLst>
                <a:tab pos="339725" algn="l"/>
                <a:tab pos="444500" algn="l"/>
                <a:tab pos="893763" algn="l"/>
                <a:tab pos="1343025" algn="l"/>
                <a:tab pos="1792288" algn="l"/>
                <a:tab pos="2241550" algn="l"/>
                <a:tab pos="2690813" algn="l"/>
                <a:tab pos="3140075" algn="l"/>
                <a:tab pos="3589338" algn="l"/>
                <a:tab pos="4038600" algn="l"/>
                <a:tab pos="4487863" algn="l"/>
                <a:tab pos="4937125" algn="l"/>
                <a:tab pos="5386388" algn="l"/>
                <a:tab pos="5835650" algn="l"/>
                <a:tab pos="6284913" algn="l"/>
                <a:tab pos="6734175" algn="l"/>
                <a:tab pos="7183438" algn="l"/>
                <a:tab pos="7632700" algn="l"/>
                <a:tab pos="8081963" algn="l"/>
                <a:tab pos="8531225" algn="l"/>
                <a:tab pos="8980488" algn="l"/>
              </a:tabLst>
            </a:pPr>
            <a:r>
              <a:rPr lang="it-IT" sz="1700" dirty="0"/>
              <a:t>Supportano:</a:t>
            </a:r>
          </a:p>
          <a:p>
            <a:pPr marL="688975" lvl="1" indent="-347663">
              <a:lnSpc>
                <a:spcPct val="81000"/>
              </a:lnSpc>
              <a:spcBef>
                <a:spcPts val="350"/>
              </a:spcBef>
              <a:buClr>
                <a:srgbClr val="669999"/>
              </a:buClr>
              <a:buSzPct val="70000"/>
              <a:buFont typeface="Wingdings" charset="2"/>
              <a:buChar char=""/>
              <a:tabLst>
                <a:tab pos="339725" algn="l"/>
                <a:tab pos="444500" algn="l"/>
                <a:tab pos="893763" algn="l"/>
                <a:tab pos="1343025" algn="l"/>
                <a:tab pos="1792288" algn="l"/>
                <a:tab pos="2241550" algn="l"/>
                <a:tab pos="2690813" algn="l"/>
                <a:tab pos="3140075" algn="l"/>
                <a:tab pos="3589338" algn="l"/>
                <a:tab pos="4038600" algn="l"/>
                <a:tab pos="4487863" algn="l"/>
                <a:tab pos="4937125" algn="l"/>
                <a:tab pos="5386388" algn="l"/>
                <a:tab pos="5835650" algn="l"/>
                <a:tab pos="6284913" algn="l"/>
                <a:tab pos="6734175" algn="l"/>
                <a:tab pos="7183438" algn="l"/>
                <a:tab pos="7632700" algn="l"/>
                <a:tab pos="8081963" algn="l"/>
                <a:tab pos="8531225" algn="l"/>
                <a:tab pos="8980488" algn="l"/>
              </a:tabLst>
            </a:pPr>
            <a:r>
              <a:rPr lang="it-IT" sz="1400" dirty="0"/>
              <a:t>Navigazione per associazione (“vedi anche”);</a:t>
            </a:r>
          </a:p>
          <a:p>
            <a:pPr marL="688975" lvl="1" indent="-347663">
              <a:lnSpc>
                <a:spcPct val="81000"/>
              </a:lnSpc>
              <a:spcBef>
                <a:spcPts val="350"/>
              </a:spcBef>
              <a:buClr>
                <a:srgbClr val="669999"/>
              </a:buClr>
              <a:buSzPct val="70000"/>
              <a:buFont typeface="Wingdings" charset="2"/>
              <a:buChar char=""/>
              <a:tabLst>
                <a:tab pos="339725" algn="l"/>
                <a:tab pos="444500" algn="l"/>
                <a:tab pos="893763" algn="l"/>
                <a:tab pos="1343025" algn="l"/>
                <a:tab pos="1792288" algn="l"/>
                <a:tab pos="2241550" algn="l"/>
                <a:tab pos="2690813" algn="l"/>
                <a:tab pos="3140075" algn="l"/>
                <a:tab pos="3589338" algn="l"/>
                <a:tab pos="4038600" algn="l"/>
                <a:tab pos="4487863" algn="l"/>
                <a:tab pos="4937125" algn="l"/>
                <a:tab pos="5386388" algn="l"/>
                <a:tab pos="5835650" algn="l"/>
                <a:tab pos="6284913" algn="l"/>
                <a:tab pos="6734175" algn="l"/>
                <a:tab pos="7183438" algn="l"/>
                <a:tab pos="7632700" algn="l"/>
                <a:tab pos="8081963" algn="l"/>
                <a:tab pos="8531225" algn="l"/>
                <a:tab pos="8980488" algn="l"/>
              </a:tabLst>
            </a:pPr>
            <a:r>
              <a:rPr lang="it-IT" sz="1400" dirty="0"/>
              <a:t>Navigazione per approfondimento (“more info”);</a:t>
            </a:r>
          </a:p>
          <a:p>
            <a:pPr marL="688975" lvl="1" indent="-347663">
              <a:lnSpc>
                <a:spcPct val="81000"/>
              </a:lnSpc>
              <a:spcBef>
                <a:spcPts val="350"/>
              </a:spcBef>
              <a:buClr>
                <a:srgbClr val="669999"/>
              </a:buClr>
              <a:buSzPct val="70000"/>
              <a:buFont typeface="Wingdings" charset="2"/>
              <a:buChar char=""/>
              <a:tabLst>
                <a:tab pos="339725" algn="l"/>
                <a:tab pos="444500" algn="l"/>
                <a:tab pos="893763" algn="l"/>
                <a:tab pos="1343025" algn="l"/>
                <a:tab pos="1792288" algn="l"/>
                <a:tab pos="2241550" algn="l"/>
                <a:tab pos="2690813" algn="l"/>
                <a:tab pos="3140075" algn="l"/>
                <a:tab pos="3589338" algn="l"/>
                <a:tab pos="4038600" algn="l"/>
                <a:tab pos="4487863" algn="l"/>
                <a:tab pos="4937125" algn="l"/>
                <a:tab pos="5386388" algn="l"/>
                <a:tab pos="5835650" algn="l"/>
                <a:tab pos="6284913" algn="l"/>
                <a:tab pos="6734175" algn="l"/>
                <a:tab pos="7183438" algn="l"/>
                <a:tab pos="7632700" algn="l"/>
                <a:tab pos="8081963" algn="l"/>
                <a:tab pos="8531225" algn="l"/>
                <a:tab pos="8980488" algn="l"/>
              </a:tabLst>
            </a:pPr>
            <a:r>
              <a:rPr lang="it-IT" sz="1400" dirty="0"/>
              <a:t>Navigazione correttiva;</a:t>
            </a:r>
          </a:p>
          <a:p>
            <a:pPr marL="339725" indent="-339725">
              <a:lnSpc>
                <a:spcPct val="81000"/>
              </a:lnSpc>
              <a:spcBef>
                <a:spcPts val="400"/>
              </a:spcBef>
              <a:buClrTx/>
              <a:buSzTx/>
              <a:buFontTx/>
              <a:buNone/>
              <a:tabLst>
                <a:tab pos="339725" algn="l"/>
                <a:tab pos="444500" algn="l"/>
                <a:tab pos="893763" algn="l"/>
                <a:tab pos="1343025" algn="l"/>
                <a:tab pos="1792288" algn="l"/>
                <a:tab pos="2241550" algn="l"/>
                <a:tab pos="2690813" algn="l"/>
                <a:tab pos="3140075" algn="l"/>
                <a:tab pos="3589338" algn="l"/>
                <a:tab pos="4038600" algn="l"/>
                <a:tab pos="4487863" algn="l"/>
                <a:tab pos="4937125" algn="l"/>
                <a:tab pos="5386388" algn="l"/>
                <a:tab pos="5835650" algn="l"/>
                <a:tab pos="6284913" algn="l"/>
                <a:tab pos="6734175" algn="l"/>
                <a:tab pos="7183438" algn="l"/>
                <a:tab pos="7632700" algn="l"/>
                <a:tab pos="8081963" algn="l"/>
                <a:tab pos="8531225" algn="l"/>
                <a:tab pos="8980488" algn="l"/>
              </a:tabLst>
            </a:pPr>
            <a:endParaRPr lang="it-IT" sz="1600" dirty="0"/>
          </a:p>
          <a:p>
            <a:pPr marL="339725" indent="-339725">
              <a:lnSpc>
                <a:spcPct val="81000"/>
              </a:lnSpc>
              <a:spcBef>
                <a:spcPts val="400"/>
              </a:spcBef>
              <a:buClr>
                <a:srgbClr val="330066"/>
              </a:buClr>
              <a:buSzPct val="70000"/>
              <a:buFont typeface="Wingdings" charset="2"/>
              <a:buChar char=""/>
              <a:tabLst>
                <a:tab pos="339725" algn="l"/>
                <a:tab pos="444500" algn="l"/>
                <a:tab pos="893763" algn="l"/>
                <a:tab pos="1343025" algn="l"/>
                <a:tab pos="1792288" algn="l"/>
                <a:tab pos="2241550" algn="l"/>
                <a:tab pos="2690813" algn="l"/>
                <a:tab pos="3140075" algn="l"/>
                <a:tab pos="3589338" algn="l"/>
                <a:tab pos="4038600" algn="l"/>
                <a:tab pos="4487863" algn="l"/>
                <a:tab pos="4937125" algn="l"/>
                <a:tab pos="5386388" algn="l"/>
                <a:tab pos="5835650" algn="l"/>
                <a:tab pos="6284913" algn="l"/>
                <a:tab pos="6734175" algn="l"/>
                <a:tab pos="7183438" algn="l"/>
                <a:tab pos="7632700" algn="l"/>
                <a:tab pos="8081963" algn="l"/>
                <a:tab pos="8531225" algn="l"/>
                <a:tab pos="8980488" algn="l"/>
              </a:tabLst>
            </a:pPr>
            <a:r>
              <a:rPr lang="it-IT" sz="1600" dirty="0"/>
              <a:t>È uno strumento assai utile per scoprire nuovi contenuti: il progettista può utilizzarlo per orientare la navigazione verso determinati contenuti e quindi incanalare il traffico delle visite sulle pagine cruciali per il successo del sito; Ma l’utente deve giudicare la navigazione contestuale </a:t>
            </a:r>
            <a:r>
              <a:rPr lang="it-IT" sz="1600" b="1" dirty="0"/>
              <a:t>utile e pertinente</a:t>
            </a:r>
            <a:r>
              <a:rPr lang="it-IT" sz="1600" dirty="0"/>
              <a:t> ed essere messo in condizione di poter </a:t>
            </a:r>
            <a:r>
              <a:rPr lang="it-IT" sz="1600" b="1" dirty="0"/>
              <a:t>valutare l’opportunità</a:t>
            </a:r>
            <a:r>
              <a:rPr lang="it-IT" sz="1600" dirty="0"/>
              <a:t> di seguire questi percorsi: la navigazione contestuale, proprio perché avulsa da una gerarchia o da un altro modello organizzativo, deve essere sufficientemente ricca da preludere alla destinazione;</a:t>
            </a:r>
          </a:p>
          <a:p>
            <a:pPr marL="339725" indent="-339725">
              <a:lnSpc>
                <a:spcPct val="81000"/>
              </a:lnSpc>
              <a:spcBef>
                <a:spcPts val="400"/>
              </a:spcBef>
              <a:buClrTx/>
              <a:buSzTx/>
              <a:buFontTx/>
              <a:buNone/>
              <a:tabLst>
                <a:tab pos="339725" algn="l"/>
                <a:tab pos="444500" algn="l"/>
                <a:tab pos="893763" algn="l"/>
                <a:tab pos="1343025" algn="l"/>
                <a:tab pos="1792288" algn="l"/>
                <a:tab pos="2241550" algn="l"/>
                <a:tab pos="2690813" algn="l"/>
                <a:tab pos="3140075" algn="l"/>
                <a:tab pos="3589338" algn="l"/>
                <a:tab pos="4038600" algn="l"/>
                <a:tab pos="4487863" algn="l"/>
                <a:tab pos="4937125" algn="l"/>
                <a:tab pos="5386388" algn="l"/>
                <a:tab pos="5835650" algn="l"/>
                <a:tab pos="6284913" algn="l"/>
                <a:tab pos="6734175" algn="l"/>
                <a:tab pos="7183438" algn="l"/>
                <a:tab pos="7632700" algn="l"/>
                <a:tab pos="8081963" algn="l"/>
                <a:tab pos="8531225" algn="l"/>
                <a:tab pos="8980488" algn="l"/>
              </a:tabLst>
            </a:pPr>
            <a:endParaRPr lang="it-IT" sz="1600" dirty="0"/>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1" name="Rectangle 1"/>
          <p:cNvSpPr>
            <a:spLocks noGrp="1" noChangeArrowheads="1"/>
          </p:cNvSpPr>
          <p:nvPr>
            <p:ph type="title" idx="4294967295"/>
          </p:nvPr>
        </p:nvSpPr>
        <p:spPr>
          <a:xfrm>
            <a:off x="457200" y="122238"/>
            <a:ext cx="7543800" cy="1295400"/>
          </a:xfrm>
          <a:ln/>
        </p:spPr>
        <p:txBody>
          <a:bodyPr anchor="b"/>
          <a:lstStyle/>
          <a:p>
            <a: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it-IT"/>
              <a:t>Che cos’è l’architettura dell’informazione?</a:t>
            </a:r>
          </a:p>
        </p:txBody>
      </p:sp>
      <p:sp>
        <p:nvSpPr>
          <p:cNvPr id="5122" name="Rectangle 2"/>
          <p:cNvSpPr>
            <a:spLocks noGrp="1" noChangeArrowheads="1"/>
          </p:cNvSpPr>
          <p:nvPr>
            <p:ph type="body" idx="4294967295"/>
          </p:nvPr>
        </p:nvSpPr>
        <p:spPr>
          <a:xfrm>
            <a:off x="457200" y="1719263"/>
            <a:ext cx="8229600" cy="4419600"/>
          </a:xfrm>
          <a:ln/>
        </p:spPr>
        <p:txBody>
          <a:bodyPr/>
          <a:lstStyle/>
          <a:p>
            <a:pPr marL="339725" indent="-339725">
              <a:spcBef>
                <a:spcPts val="650"/>
              </a:spcBef>
              <a:buClr>
                <a:srgbClr val="330066"/>
              </a:buClr>
              <a:buSzPct val="70000"/>
              <a:buFont typeface="Wingdings" charset="2"/>
              <a:buChar char=""/>
              <a:tabLst>
                <a:tab pos="339725" algn="l"/>
                <a:tab pos="444500" algn="l"/>
                <a:tab pos="893763" algn="l"/>
                <a:tab pos="1343025" algn="l"/>
                <a:tab pos="1792288" algn="l"/>
                <a:tab pos="2241550" algn="l"/>
                <a:tab pos="2690813" algn="l"/>
                <a:tab pos="3140075" algn="l"/>
                <a:tab pos="3589338" algn="l"/>
                <a:tab pos="4038600" algn="l"/>
                <a:tab pos="4487863" algn="l"/>
                <a:tab pos="4937125" algn="l"/>
                <a:tab pos="5386388" algn="l"/>
                <a:tab pos="5835650" algn="l"/>
                <a:tab pos="6284913" algn="l"/>
                <a:tab pos="6734175" algn="l"/>
                <a:tab pos="7183438" algn="l"/>
                <a:tab pos="7632700" algn="l"/>
                <a:tab pos="8081963" algn="l"/>
                <a:tab pos="8531225" algn="l"/>
                <a:tab pos="8980488" algn="l"/>
              </a:tabLst>
            </a:pPr>
            <a:r>
              <a:rPr lang="it-IT" sz="2600" dirty="0"/>
              <a:t>L’arte e la scienza di organizzare e strutturare l’informazione contenuta e prevista all’interno di uno spazio informativo;</a:t>
            </a:r>
          </a:p>
          <a:p>
            <a:pPr marL="339725" indent="-339725">
              <a:spcBef>
                <a:spcPts val="650"/>
              </a:spcBef>
              <a:buClrTx/>
              <a:buSzTx/>
              <a:buFontTx/>
              <a:buNone/>
              <a:tabLst>
                <a:tab pos="339725" algn="l"/>
                <a:tab pos="444500" algn="l"/>
                <a:tab pos="893763" algn="l"/>
                <a:tab pos="1343025" algn="l"/>
                <a:tab pos="1792288" algn="l"/>
                <a:tab pos="2241550" algn="l"/>
                <a:tab pos="2690813" algn="l"/>
                <a:tab pos="3140075" algn="l"/>
                <a:tab pos="3589338" algn="l"/>
                <a:tab pos="4038600" algn="l"/>
                <a:tab pos="4487863" algn="l"/>
                <a:tab pos="4937125" algn="l"/>
                <a:tab pos="5386388" algn="l"/>
                <a:tab pos="5835650" algn="l"/>
                <a:tab pos="6284913" algn="l"/>
                <a:tab pos="6734175" algn="l"/>
                <a:tab pos="7183438" algn="l"/>
                <a:tab pos="7632700" algn="l"/>
                <a:tab pos="8081963" algn="l"/>
                <a:tab pos="8531225" algn="l"/>
                <a:tab pos="8980488" algn="l"/>
              </a:tabLst>
            </a:pPr>
            <a:endParaRPr lang="it-IT" sz="2600" dirty="0"/>
          </a:p>
          <a:p>
            <a:pPr marL="339725" indent="-339725">
              <a:spcBef>
                <a:spcPts val="650"/>
              </a:spcBef>
              <a:buClr>
                <a:srgbClr val="330066"/>
              </a:buClr>
              <a:buSzPct val="70000"/>
              <a:buFont typeface="Wingdings" charset="2"/>
              <a:buChar char=""/>
              <a:tabLst>
                <a:tab pos="339725" algn="l"/>
                <a:tab pos="444500" algn="l"/>
                <a:tab pos="893763" algn="l"/>
                <a:tab pos="1343025" algn="l"/>
                <a:tab pos="1792288" algn="l"/>
                <a:tab pos="2241550" algn="l"/>
                <a:tab pos="2690813" algn="l"/>
                <a:tab pos="3140075" algn="l"/>
                <a:tab pos="3589338" algn="l"/>
                <a:tab pos="4038600" algn="l"/>
                <a:tab pos="4487863" algn="l"/>
                <a:tab pos="4937125" algn="l"/>
                <a:tab pos="5386388" algn="l"/>
                <a:tab pos="5835650" algn="l"/>
                <a:tab pos="6284913" algn="l"/>
                <a:tab pos="6734175" algn="l"/>
                <a:tab pos="7183438" algn="l"/>
                <a:tab pos="7632700" algn="l"/>
                <a:tab pos="8081963" algn="l"/>
                <a:tab pos="8531225" algn="l"/>
                <a:tab pos="8980488" algn="l"/>
              </a:tabLst>
            </a:pPr>
            <a:r>
              <a:rPr lang="it-IT" sz="2600" dirty="0"/>
              <a:t>La struttura, l’organizzazione, il design dell’informazione di un sistema informativo; </a:t>
            </a:r>
          </a:p>
          <a:p>
            <a:pPr marL="339725" indent="-339725">
              <a:spcBef>
                <a:spcPts val="650"/>
              </a:spcBef>
              <a:buClrTx/>
              <a:buSzTx/>
              <a:buFontTx/>
              <a:buNone/>
              <a:tabLst>
                <a:tab pos="339725" algn="l"/>
                <a:tab pos="444500" algn="l"/>
                <a:tab pos="893763" algn="l"/>
                <a:tab pos="1343025" algn="l"/>
                <a:tab pos="1792288" algn="l"/>
                <a:tab pos="2241550" algn="l"/>
                <a:tab pos="2690813" algn="l"/>
                <a:tab pos="3140075" algn="l"/>
                <a:tab pos="3589338" algn="l"/>
                <a:tab pos="4038600" algn="l"/>
                <a:tab pos="4487863" algn="l"/>
                <a:tab pos="4937125" algn="l"/>
                <a:tab pos="5386388" algn="l"/>
                <a:tab pos="5835650" algn="l"/>
                <a:tab pos="6284913" algn="l"/>
                <a:tab pos="6734175" algn="l"/>
                <a:tab pos="7183438" algn="l"/>
                <a:tab pos="7632700" algn="l"/>
                <a:tab pos="8081963" algn="l"/>
                <a:tab pos="8531225" algn="l"/>
                <a:tab pos="8980488" algn="l"/>
              </a:tabLst>
            </a:pPr>
            <a:endParaRPr lang="it-IT" sz="2600" dirty="0"/>
          </a:p>
          <a:p>
            <a:pPr marL="339725" indent="-339725">
              <a:spcBef>
                <a:spcPts val="650"/>
              </a:spcBef>
              <a:buClr>
                <a:srgbClr val="330066"/>
              </a:buClr>
              <a:buSzPct val="70000"/>
              <a:buFont typeface="Wingdings" charset="2"/>
              <a:buChar char=""/>
              <a:tabLst>
                <a:tab pos="339725" algn="l"/>
                <a:tab pos="444500" algn="l"/>
                <a:tab pos="893763" algn="l"/>
                <a:tab pos="1343025" algn="l"/>
                <a:tab pos="1792288" algn="l"/>
                <a:tab pos="2241550" algn="l"/>
                <a:tab pos="2690813" algn="l"/>
                <a:tab pos="3140075" algn="l"/>
                <a:tab pos="3589338" algn="l"/>
                <a:tab pos="4038600" algn="l"/>
                <a:tab pos="4487863" algn="l"/>
                <a:tab pos="4937125" algn="l"/>
                <a:tab pos="5386388" algn="l"/>
                <a:tab pos="5835650" algn="l"/>
                <a:tab pos="6284913" algn="l"/>
                <a:tab pos="6734175" algn="l"/>
                <a:tab pos="7183438" algn="l"/>
                <a:tab pos="7632700" algn="l"/>
                <a:tab pos="8081963" algn="l"/>
                <a:tab pos="8531225" algn="l"/>
                <a:tab pos="8980488" algn="l"/>
              </a:tabLst>
            </a:pPr>
            <a:r>
              <a:rPr lang="it-IT" sz="2600" dirty="0"/>
              <a:t>Un’insieme di tecniche, concetti e pratiche per favorire la </a:t>
            </a:r>
            <a:r>
              <a:rPr lang="it-IT" sz="2600" dirty="0" err="1"/>
              <a:t>trovabilità</a:t>
            </a:r>
            <a:r>
              <a:rPr lang="it-IT" sz="2600" dirty="0"/>
              <a:t> (</a:t>
            </a:r>
            <a:r>
              <a:rPr lang="it-IT" sz="2600" dirty="0" err="1"/>
              <a:t>findability</a:t>
            </a:r>
            <a:r>
              <a:rPr lang="it-IT" sz="2600" dirty="0"/>
              <a:t>) dell’informazione da parte dei nostri utenti;</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Rectangle 1"/>
          <p:cNvSpPr>
            <a:spLocks noGrp="1" noChangeArrowheads="1"/>
          </p:cNvSpPr>
          <p:nvPr>
            <p:ph type="title" idx="4294967295"/>
          </p:nvPr>
        </p:nvSpPr>
        <p:spPr>
          <a:xfrm>
            <a:off x="457200" y="122238"/>
            <a:ext cx="7543800" cy="1295400"/>
          </a:xfrm>
          <a:ln/>
        </p:spPr>
        <p:txBody>
          <a:bodyPr anchor="b"/>
          <a:lstStyle/>
          <a:p>
            <a: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it-IT" dirty="0"/>
              <a:t>Navigazione supplementare</a:t>
            </a:r>
          </a:p>
        </p:txBody>
      </p:sp>
      <p:sp>
        <p:nvSpPr>
          <p:cNvPr id="23554" name="Rectangle 2"/>
          <p:cNvSpPr>
            <a:spLocks noGrp="1" noChangeArrowheads="1"/>
          </p:cNvSpPr>
          <p:nvPr>
            <p:ph type="body" idx="4294967295"/>
          </p:nvPr>
        </p:nvSpPr>
        <p:spPr>
          <a:xfrm>
            <a:off x="457200" y="1719263"/>
            <a:ext cx="8229600" cy="4676775"/>
          </a:xfrm>
          <a:ln/>
        </p:spPr>
        <p:txBody>
          <a:bodyPr tIns="76284"/>
          <a:lstStyle/>
          <a:p>
            <a:pPr marL="339725" indent="-339725">
              <a:lnSpc>
                <a:spcPct val="91000"/>
              </a:lnSpc>
              <a:spcBef>
                <a:spcPts val="650"/>
              </a:spcBef>
              <a:buClr>
                <a:srgbClr val="330066"/>
              </a:buClr>
              <a:buSzPct val="70000"/>
              <a:buFont typeface="Wingdings" charset="2"/>
              <a:buChar char=""/>
              <a:tabLst>
                <a:tab pos="339725" algn="l"/>
                <a:tab pos="444500" algn="l"/>
                <a:tab pos="893763" algn="l"/>
                <a:tab pos="1343025" algn="l"/>
                <a:tab pos="1792288" algn="l"/>
                <a:tab pos="2241550" algn="l"/>
                <a:tab pos="2690813" algn="l"/>
                <a:tab pos="3140075" algn="l"/>
                <a:tab pos="3589338" algn="l"/>
                <a:tab pos="4038600" algn="l"/>
                <a:tab pos="4487863" algn="l"/>
                <a:tab pos="4937125" algn="l"/>
                <a:tab pos="5386388" algn="l"/>
                <a:tab pos="5835650" algn="l"/>
                <a:tab pos="6284913" algn="l"/>
                <a:tab pos="6734175" algn="l"/>
                <a:tab pos="7183438" algn="l"/>
                <a:tab pos="7632700" algn="l"/>
                <a:tab pos="8081963" algn="l"/>
                <a:tab pos="8531225" algn="l"/>
                <a:tab pos="8980488" algn="l"/>
              </a:tabLst>
            </a:pPr>
            <a:r>
              <a:rPr lang="it-IT" sz="2600" dirty="0"/>
              <a:t>Navigazione supplementare: sezioni del sito che forniscono </a:t>
            </a:r>
            <a:r>
              <a:rPr lang="it-IT" sz="2600" b="1" dirty="0"/>
              <a:t>altre strade</a:t>
            </a:r>
            <a:r>
              <a:rPr lang="it-IT" sz="2600" dirty="0"/>
              <a:t> per accedere ai contenuti:</a:t>
            </a:r>
          </a:p>
          <a:p>
            <a:pPr marL="688975" lvl="1" indent="-347663">
              <a:lnSpc>
                <a:spcPct val="91000"/>
              </a:lnSpc>
              <a:spcBef>
                <a:spcPts val="550"/>
              </a:spcBef>
              <a:buClr>
                <a:srgbClr val="669999"/>
              </a:buClr>
              <a:buSzPct val="70000"/>
              <a:buFont typeface="Wingdings" charset="2"/>
              <a:buChar char=""/>
              <a:tabLst>
                <a:tab pos="339725" algn="l"/>
                <a:tab pos="444500" algn="l"/>
                <a:tab pos="893763" algn="l"/>
                <a:tab pos="1343025" algn="l"/>
                <a:tab pos="1792288" algn="l"/>
                <a:tab pos="2241550" algn="l"/>
                <a:tab pos="2690813" algn="l"/>
                <a:tab pos="3140075" algn="l"/>
                <a:tab pos="3589338" algn="l"/>
                <a:tab pos="4038600" algn="l"/>
                <a:tab pos="4487863" algn="l"/>
                <a:tab pos="4937125" algn="l"/>
                <a:tab pos="5386388" algn="l"/>
                <a:tab pos="5835650" algn="l"/>
                <a:tab pos="6284913" algn="l"/>
                <a:tab pos="6734175" algn="l"/>
                <a:tab pos="7183438" algn="l"/>
                <a:tab pos="7632700" algn="l"/>
                <a:tab pos="8081963" algn="l"/>
                <a:tab pos="8531225" algn="l"/>
                <a:tab pos="8980488" algn="l"/>
              </a:tabLst>
            </a:pPr>
            <a:r>
              <a:rPr lang="it-IT" sz="2200" b="1" dirty="0"/>
              <a:t>Mappa del sito:</a:t>
            </a:r>
            <a:r>
              <a:rPr lang="it-IT" sz="2200" dirty="0"/>
              <a:t> presentazione schematica dei primi livelli della gerarchia dei contenuti;</a:t>
            </a:r>
          </a:p>
          <a:p>
            <a:pPr marL="688975" lvl="1" indent="-347663">
              <a:lnSpc>
                <a:spcPct val="91000"/>
              </a:lnSpc>
              <a:spcBef>
                <a:spcPts val="550"/>
              </a:spcBef>
              <a:buClr>
                <a:srgbClr val="669999"/>
              </a:buClr>
              <a:buSzPct val="70000"/>
              <a:buFont typeface="Wingdings" charset="2"/>
              <a:buChar char=""/>
              <a:tabLst>
                <a:tab pos="339725" algn="l"/>
                <a:tab pos="444500" algn="l"/>
                <a:tab pos="893763" algn="l"/>
                <a:tab pos="1343025" algn="l"/>
                <a:tab pos="1792288" algn="l"/>
                <a:tab pos="2241550" algn="l"/>
                <a:tab pos="2690813" algn="l"/>
                <a:tab pos="3140075" algn="l"/>
                <a:tab pos="3589338" algn="l"/>
                <a:tab pos="4038600" algn="l"/>
                <a:tab pos="4487863" algn="l"/>
                <a:tab pos="4937125" algn="l"/>
                <a:tab pos="5386388" algn="l"/>
                <a:tab pos="5835650" algn="l"/>
                <a:tab pos="6284913" algn="l"/>
                <a:tab pos="6734175" algn="l"/>
                <a:tab pos="7183438" algn="l"/>
                <a:tab pos="7632700" algn="l"/>
                <a:tab pos="8081963" algn="l"/>
                <a:tab pos="8531225" algn="l"/>
                <a:tab pos="8980488" algn="l"/>
              </a:tabLst>
            </a:pPr>
            <a:r>
              <a:rPr lang="it-IT" sz="2200" b="1" dirty="0"/>
              <a:t>Indice del sito:</a:t>
            </a:r>
            <a:r>
              <a:rPr lang="it-IT" sz="2200" dirty="0"/>
              <a:t> presentazione dei contenuti in ordine alfabetico, senza gerarchia;</a:t>
            </a:r>
          </a:p>
          <a:p>
            <a:pPr marL="688975" lvl="1" indent="-347663">
              <a:lnSpc>
                <a:spcPct val="91000"/>
              </a:lnSpc>
              <a:spcBef>
                <a:spcPts val="550"/>
              </a:spcBef>
              <a:buClr>
                <a:srgbClr val="669999"/>
              </a:buClr>
              <a:buSzPct val="70000"/>
              <a:buFont typeface="Wingdings" charset="2"/>
              <a:buChar char=""/>
              <a:tabLst>
                <a:tab pos="339725" algn="l"/>
                <a:tab pos="444500" algn="l"/>
                <a:tab pos="893763" algn="l"/>
                <a:tab pos="1343025" algn="l"/>
                <a:tab pos="1792288" algn="l"/>
                <a:tab pos="2241550" algn="l"/>
                <a:tab pos="2690813" algn="l"/>
                <a:tab pos="3140075" algn="l"/>
                <a:tab pos="3589338" algn="l"/>
                <a:tab pos="4038600" algn="l"/>
                <a:tab pos="4487863" algn="l"/>
                <a:tab pos="4937125" algn="l"/>
                <a:tab pos="5386388" algn="l"/>
                <a:tab pos="5835650" algn="l"/>
                <a:tab pos="6284913" algn="l"/>
                <a:tab pos="6734175" algn="l"/>
                <a:tab pos="7183438" algn="l"/>
                <a:tab pos="7632700" algn="l"/>
                <a:tab pos="8081963" algn="l"/>
                <a:tab pos="8531225" algn="l"/>
                <a:tab pos="8980488" algn="l"/>
              </a:tabLst>
            </a:pPr>
            <a:r>
              <a:rPr lang="it-IT" sz="2200" b="1" dirty="0"/>
              <a:t>Guide / tutorial:</a:t>
            </a:r>
            <a:r>
              <a:rPr lang="it-IT" sz="2200" dirty="0"/>
              <a:t> brevi percorsi di navigazione lineare che strutturano i contenuti in un determinato ordine;</a:t>
            </a:r>
          </a:p>
          <a:p>
            <a:pPr marL="688975" lvl="1" indent="-347663">
              <a:lnSpc>
                <a:spcPct val="91000"/>
              </a:lnSpc>
              <a:spcBef>
                <a:spcPts val="550"/>
              </a:spcBef>
              <a:buClr>
                <a:srgbClr val="669999"/>
              </a:buClr>
              <a:buSzPct val="70000"/>
              <a:buFont typeface="Wingdings" charset="2"/>
              <a:buChar char=""/>
              <a:tabLst>
                <a:tab pos="339725" algn="l"/>
                <a:tab pos="444500" algn="l"/>
                <a:tab pos="893763" algn="l"/>
                <a:tab pos="1343025" algn="l"/>
                <a:tab pos="1792288" algn="l"/>
                <a:tab pos="2241550" algn="l"/>
                <a:tab pos="2690813" algn="l"/>
                <a:tab pos="3140075" algn="l"/>
                <a:tab pos="3589338" algn="l"/>
                <a:tab pos="4038600" algn="l"/>
                <a:tab pos="4487863" algn="l"/>
                <a:tab pos="4937125" algn="l"/>
                <a:tab pos="5386388" algn="l"/>
                <a:tab pos="5835650" algn="l"/>
                <a:tab pos="6284913" algn="l"/>
                <a:tab pos="6734175" algn="l"/>
                <a:tab pos="7183438" algn="l"/>
                <a:tab pos="7632700" algn="l"/>
                <a:tab pos="8081963" algn="l"/>
                <a:tab pos="8531225" algn="l"/>
                <a:tab pos="8980488" algn="l"/>
              </a:tabLst>
            </a:pPr>
            <a:r>
              <a:rPr lang="it-IT" sz="2200" b="1" dirty="0"/>
              <a:t>Profilazione </a:t>
            </a:r>
            <a:r>
              <a:rPr lang="it-IT" sz="2200" dirty="0"/>
              <a:t>per utenti modello, per parole chiave, per argomenti ecc.</a:t>
            </a:r>
          </a:p>
          <a:p>
            <a:pPr marL="688975" lvl="1" indent="-347663">
              <a:lnSpc>
                <a:spcPct val="91000"/>
              </a:lnSpc>
              <a:spcBef>
                <a:spcPts val="550"/>
              </a:spcBef>
              <a:buClr>
                <a:srgbClr val="669999"/>
              </a:buClr>
              <a:buSzPct val="70000"/>
              <a:buFont typeface="Wingdings" charset="2"/>
              <a:buChar char=""/>
              <a:tabLst>
                <a:tab pos="339725" algn="l"/>
                <a:tab pos="444500" algn="l"/>
                <a:tab pos="893763" algn="l"/>
                <a:tab pos="1343025" algn="l"/>
                <a:tab pos="1792288" algn="l"/>
                <a:tab pos="2241550" algn="l"/>
                <a:tab pos="2690813" algn="l"/>
                <a:tab pos="3140075" algn="l"/>
                <a:tab pos="3589338" algn="l"/>
                <a:tab pos="4038600" algn="l"/>
                <a:tab pos="4487863" algn="l"/>
                <a:tab pos="4937125" algn="l"/>
                <a:tab pos="5386388" algn="l"/>
                <a:tab pos="5835650" algn="l"/>
                <a:tab pos="6284913" algn="l"/>
                <a:tab pos="6734175" algn="l"/>
                <a:tab pos="7183438" algn="l"/>
                <a:tab pos="7632700" algn="l"/>
                <a:tab pos="8081963" algn="l"/>
                <a:tab pos="8531225" algn="l"/>
                <a:tab pos="8980488" algn="l"/>
              </a:tabLst>
            </a:pPr>
            <a:r>
              <a:rPr lang="it-IT" sz="2200" b="1" dirty="0"/>
              <a:t>Georeferenziazione</a:t>
            </a:r>
            <a:r>
              <a:rPr lang="it-IT" sz="2200" dirty="0"/>
              <a:t>;</a:t>
            </a:r>
          </a:p>
          <a:p>
            <a:pPr marL="688975" lvl="1" indent="-347663">
              <a:lnSpc>
                <a:spcPct val="91000"/>
              </a:lnSpc>
              <a:spcBef>
                <a:spcPts val="550"/>
              </a:spcBef>
              <a:buClr>
                <a:srgbClr val="669999"/>
              </a:buClr>
              <a:buSzPct val="70000"/>
              <a:buFont typeface="Wingdings" charset="2"/>
              <a:buChar char=""/>
              <a:tabLst>
                <a:tab pos="339725" algn="l"/>
                <a:tab pos="444500" algn="l"/>
                <a:tab pos="893763" algn="l"/>
                <a:tab pos="1343025" algn="l"/>
                <a:tab pos="1792288" algn="l"/>
                <a:tab pos="2241550" algn="l"/>
                <a:tab pos="2690813" algn="l"/>
                <a:tab pos="3140075" algn="l"/>
                <a:tab pos="3589338" algn="l"/>
                <a:tab pos="4038600" algn="l"/>
                <a:tab pos="4487863" algn="l"/>
                <a:tab pos="4937125" algn="l"/>
                <a:tab pos="5386388" algn="l"/>
                <a:tab pos="5835650" algn="l"/>
                <a:tab pos="6284913" algn="l"/>
                <a:tab pos="6734175" algn="l"/>
                <a:tab pos="7183438" algn="l"/>
                <a:tab pos="7632700" algn="l"/>
                <a:tab pos="8081963" algn="l"/>
                <a:tab pos="8531225" algn="l"/>
                <a:tab pos="8980488" algn="l"/>
              </a:tabLst>
            </a:pPr>
            <a:r>
              <a:rPr lang="it-IT" sz="2200" b="1" u="sng" dirty="0"/>
              <a:t>Ricerca </a:t>
            </a:r>
            <a:r>
              <a:rPr lang="it-IT" sz="2200" u="sng" dirty="0"/>
              <a:t>in senso stretto;</a:t>
            </a:r>
          </a:p>
          <a:p>
            <a:pPr marL="339725" indent="-339725">
              <a:lnSpc>
                <a:spcPct val="91000"/>
              </a:lnSpc>
              <a:spcBef>
                <a:spcPts val="550"/>
              </a:spcBef>
              <a:buClrTx/>
              <a:buSzTx/>
              <a:buFontTx/>
              <a:buNone/>
              <a:tabLst>
                <a:tab pos="339725" algn="l"/>
                <a:tab pos="444500" algn="l"/>
                <a:tab pos="893763" algn="l"/>
                <a:tab pos="1343025" algn="l"/>
                <a:tab pos="1792288" algn="l"/>
                <a:tab pos="2241550" algn="l"/>
                <a:tab pos="2690813" algn="l"/>
                <a:tab pos="3140075" algn="l"/>
                <a:tab pos="3589338" algn="l"/>
                <a:tab pos="4038600" algn="l"/>
                <a:tab pos="4487863" algn="l"/>
                <a:tab pos="4937125" algn="l"/>
                <a:tab pos="5386388" algn="l"/>
                <a:tab pos="5835650" algn="l"/>
                <a:tab pos="6284913" algn="l"/>
                <a:tab pos="6734175" algn="l"/>
                <a:tab pos="7183438" algn="l"/>
                <a:tab pos="7632700" algn="l"/>
                <a:tab pos="8081963" algn="l"/>
                <a:tab pos="8531225" algn="l"/>
                <a:tab pos="8980488" algn="l"/>
              </a:tabLst>
            </a:pPr>
            <a:endParaRPr lang="it-IT" sz="2200" dirty="0"/>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Rectangle 1"/>
          <p:cNvSpPr>
            <a:spLocks noGrp="1" noChangeArrowheads="1"/>
          </p:cNvSpPr>
          <p:nvPr>
            <p:ph type="title" idx="4294967295"/>
          </p:nvPr>
        </p:nvSpPr>
        <p:spPr>
          <a:xfrm>
            <a:off x="457200" y="122238"/>
            <a:ext cx="7543800" cy="1295400"/>
          </a:xfrm>
          <a:ln/>
        </p:spPr>
        <p:txBody>
          <a:bodyPr anchor="b"/>
          <a:lstStyle/>
          <a:p>
            <a: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it-IT" dirty="0"/>
              <a:t>Social </a:t>
            </a:r>
            <a:r>
              <a:rPr lang="it-IT" dirty="0" err="1"/>
              <a:t>Navigation</a:t>
            </a:r>
            <a:endParaRPr lang="it-IT" dirty="0"/>
          </a:p>
        </p:txBody>
      </p:sp>
      <p:sp>
        <p:nvSpPr>
          <p:cNvPr id="24578" name="Rectangle 2"/>
          <p:cNvSpPr>
            <a:spLocks noGrp="1" noChangeArrowheads="1"/>
          </p:cNvSpPr>
          <p:nvPr>
            <p:ph type="body" idx="4294967295"/>
          </p:nvPr>
        </p:nvSpPr>
        <p:spPr>
          <a:xfrm>
            <a:off x="457200" y="1719263"/>
            <a:ext cx="7787208" cy="5003800"/>
          </a:xfrm>
          <a:ln/>
        </p:spPr>
        <p:txBody>
          <a:bodyPr/>
          <a:lstStyle/>
          <a:p>
            <a:pPr marL="263525" indent="-263525">
              <a:spcBef>
                <a:spcPts val="475"/>
              </a:spcBef>
              <a:buClr>
                <a:srgbClr val="330066"/>
              </a:buClr>
              <a:buSzPct val="70000"/>
              <a:buFont typeface="Wingdings" charset="2"/>
              <a:buChar char=""/>
              <a:tabLst>
                <a:tab pos="263525" algn="l"/>
                <a:tab pos="368300" algn="l"/>
                <a:tab pos="817563" algn="l"/>
                <a:tab pos="1266825" algn="l"/>
                <a:tab pos="1716088" algn="l"/>
                <a:tab pos="2165350" algn="l"/>
                <a:tab pos="2614613" algn="l"/>
                <a:tab pos="3063875" algn="l"/>
                <a:tab pos="3513138" algn="l"/>
                <a:tab pos="3962400" algn="l"/>
                <a:tab pos="4411663" algn="l"/>
                <a:tab pos="4860925" algn="l"/>
                <a:tab pos="5310188" algn="l"/>
                <a:tab pos="5759450" algn="l"/>
                <a:tab pos="6208713" algn="l"/>
                <a:tab pos="6657975" algn="l"/>
                <a:tab pos="7107238" algn="l"/>
                <a:tab pos="7556500" algn="l"/>
                <a:tab pos="8005763" algn="l"/>
                <a:tab pos="8455025" algn="l"/>
                <a:tab pos="8904288" algn="l"/>
              </a:tabLst>
            </a:pPr>
            <a:r>
              <a:rPr lang="it-IT" sz="1900" dirty="0" smtClean="0"/>
              <a:t>Oltre ai </a:t>
            </a:r>
            <a:r>
              <a:rPr lang="it-IT" sz="1900" dirty="0"/>
              <a:t>sistemi di navigazione </a:t>
            </a:r>
            <a:r>
              <a:rPr lang="it-IT" sz="1900" dirty="0" smtClean="0"/>
              <a:t>accomunati </a:t>
            </a:r>
            <a:r>
              <a:rPr lang="it-IT" sz="1900" dirty="0"/>
              <a:t>da una prospettiva </a:t>
            </a:r>
            <a:r>
              <a:rPr lang="it-IT" sz="1900" dirty="0" smtClean="0"/>
              <a:t>top-down, sono diffuse </a:t>
            </a:r>
            <a:r>
              <a:rPr lang="it-IT" sz="1900" dirty="0"/>
              <a:t>prospettive di tipo </a:t>
            </a:r>
            <a:r>
              <a:rPr lang="it-IT" sz="1900" b="1" dirty="0" err="1" smtClean="0"/>
              <a:t>bottom-up</a:t>
            </a:r>
            <a:r>
              <a:rPr lang="it-IT" sz="1900" dirty="0" smtClean="0"/>
              <a:t> </a:t>
            </a:r>
            <a:r>
              <a:rPr lang="it-IT" sz="1900" dirty="0"/>
              <a:t>nelle quali sono gli utenti stessi a classificare e a costruire percorsi di navigazione tra i contenuti;</a:t>
            </a:r>
          </a:p>
          <a:p>
            <a:pPr marL="263525" indent="-263525">
              <a:spcBef>
                <a:spcPts val="475"/>
              </a:spcBef>
              <a:buClr>
                <a:srgbClr val="330066"/>
              </a:buClr>
              <a:buSzPct val="70000"/>
              <a:buFont typeface="Wingdings" charset="2"/>
              <a:buChar char=""/>
              <a:tabLst>
                <a:tab pos="263525" algn="l"/>
                <a:tab pos="368300" algn="l"/>
                <a:tab pos="817563" algn="l"/>
                <a:tab pos="1266825" algn="l"/>
                <a:tab pos="1716088" algn="l"/>
                <a:tab pos="2165350" algn="l"/>
                <a:tab pos="2614613" algn="l"/>
                <a:tab pos="3063875" algn="l"/>
                <a:tab pos="3513138" algn="l"/>
                <a:tab pos="3962400" algn="l"/>
                <a:tab pos="4411663" algn="l"/>
                <a:tab pos="4860925" algn="l"/>
                <a:tab pos="5310188" algn="l"/>
                <a:tab pos="5759450" algn="l"/>
                <a:tab pos="6208713" algn="l"/>
                <a:tab pos="6657975" algn="l"/>
                <a:tab pos="7107238" algn="l"/>
                <a:tab pos="7556500" algn="l"/>
                <a:tab pos="8005763" algn="l"/>
                <a:tab pos="8455025" algn="l"/>
                <a:tab pos="8904288" algn="l"/>
              </a:tabLst>
            </a:pPr>
            <a:r>
              <a:rPr lang="it-IT" sz="1900" dirty="0"/>
              <a:t>Il sito può offrire degli spazi in cui i contenuti sono organizzati sulla base delle preferenze degli </a:t>
            </a:r>
            <a:r>
              <a:rPr lang="it-IT" sz="1900" dirty="0" smtClean="0"/>
              <a:t>utenti:</a:t>
            </a:r>
            <a:endParaRPr lang="it-IT" sz="1900" dirty="0"/>
          </a:p>
          <a:p>
            <a:pPr marL="847725" lvl="1">
              <a:spcBef>
                <a:spcPts val="425"/>
              </a:spcBef>
              <a:buClr>
                <a:srgbClr val="669999"/>
              </a:buClr>
              <a:buSzPct val="70000"/>
              <a:buFont typeface="Wingdings" charset="2"/>
              <a:buChar char=""/>
              <a:tabLst>
                <a:tab pos="263525" algn="l"/>
                <a:tab pos="368300" algn="l"/>
                <a:tab pos="817563" algn="l"/>
                <a:tab pos="1266825" algn="l"/>
                <a:tab pos="1716088" algn="l"/>
                <a:tab pos="2165350" algn="l"/>
                <a:tab pos="2614613" algn="l"/>
                <a:tab pos="3063875" algn="l"/>
                <a:tab pos="3513138" algn="l"/>
                <a:tab pos="3962400" algn="l"/>
                <a:tab pos="4411663" algn="l"/>
                <a:tab pos="4860925" algn="l"/>
                <a:tab pos="5310188" algn="l"/>
                <a:tab pos="5759450" algn="l"/>
                <a:tab pos="6208713" algn="l"/>
                <a:tab pos="6657975" algn="l"/>
                <a:tab pos="7107238" algn="l"/>
                <a:tab pos="7556500" algn="l"/>
                <a:tab pos="8005763" algn="l"/>
                <a:tab pos="8455025" algn="l"/>
                <a:tab pos="8904288" algn="l"/>
              </a:tabLst>
            </a:pPr>
            <a:r>
              <a:rPr lang="it-IT" sz="1700" dirty="0"/>
              <a:t>Risorse più popolari;</a:t>
            </a:r>
          </a:p>
          <a:p>
            <a:pPr marL="847725" lvl="1">
              <a:spcBef>
                <a:spcPts val="425"/>
              </a:spcBef>
              <a:buClr>
                <a:srgbClr val="669999"/>
              </a:buClr>
              <a:buSzPct val="70000"/>
              <a:buFont typeface="Wingdings" charset="2"/>
              <a:buChar char=""/>
              <a:tabLst>
                <a:tab pos="263525" algn="l"/>
                <a:tab pos="368300" algn="l"/>
                <a:tab pos="817563" algn="l"/>
                <a:tab pos="1266825" algn="l"/>
                <a:tab pos="1716088" algn="l"/>
                <a:tab pos="2165350" algn="l"/>
                <a:tab pos="2614613" algn="l"/>
                <a:tab pos="3063875" algn="l"/>
                <a:tab pos="3513138" algn="l"/>
                <a:tab pos="3962400" algn="l"/>
                <a:tab pos="4411663" algn="l"/>
                <a:tab pos="4860925" algn="l"/>
                <a:tab pos="5310188" algn="l"/>
                <a:tab pos="5759450" algn="l"/>
                <a:tab pos="6208713" algn="l"/>
                <a:tab pos="6657975" algn="l"/>
                <a:tab pos="7107238" algn="l"/>
                <a:tab pos="7556500" algn="l"/>
                <a:tab pos="8005763" algn="l"/>
                <a:tab pos="8455025" algn="l"/>
                <a:tab pos="8904288" algn="l"/>
              </a:tabLst>
            </a:pPr>
            <a:r>
              <a:rPr lang="it-IT" sz="1700" dirty="0"/>
              <a:t>Collaborative </a:t>
            </a:r>
            <a:r>
              <a:rPr lang="it-IT" sz="1700" dirty="0" err="1"/>
              <a:t>filtering</a:t>
            </a:r>
            <a:r>
              <a:rPr lang="it-IT" sz="1700" dirty="0"/>
              <a:t> (</a:t>
            </a:r>
            <a:r>
              <a:rPr lang="it-IT" sz="1700" dirty="0" err="1"/>
              <a:t>Amazon.com</a:t>
            </a:r>
            <a:r>
              <a:rPr lang="it-IT" sz="1700" dirty="0"/>
              <a:t>: “</a:t>
            </a:r>
            <a:r>
              <a:rPr lang="it-IT" sz="1700" dirty="0" err="1"/>
              <a:t>customer</a:t>
            </a:r>
            <a:r>
              <a:rPr lang="it-IT" sz="1700" dirty="0"/>
              <a:t> </a:t>
            </a:r>
            <a:r>
              <a:rPr lang="it-IT" sz="1700" dirty="0" err="1"/>
              <a:t>who</a:t>
            </a:r>
            <a:r>
              <a:rPr lang="it-IT" sz="1700" dirty="0"/>
              <a:t> </a:t>
            </a:r>
            <a:r>
              <a:rPr lang="it-IT" sz="1700" dirty="0" err="1"/>
              <a:t>boughts…</a:t>
            </a:r>
            <a:r>
              <a:rPr lang="it-IT" sz="1700" dirty="0"/>
              <a:t>”);</a:t>
            </a:r>
          </a:p>
          <a:p>
            <a:pPr marL="847725" lvl="1">
              <a:spcBef>
                <a:spcPts val="425"/>
              </a:spcBef>
              <a:buClr>
                <a:srgbClr val="669999"/>
              </a:buClr>
              <a:buSzPct val="70000"/>
              <a:buFont typeface="Wingdings" charset="2"/>
              <a:buChar char=""/>
              <a:tabLst>
                <a:tab pos="263525" algn="l"/>
                <a:tab pos="368300" algn="l"/>
                <a:tab pos="817563" algn="l"/>
                <a:tab pos="1266825" algn="l"/>
                <a:tab pos="1716088" algn="l"/>
                <a:tab pos="2165350" algn="l"/>
                <a:tab pos="2614613" algn="l"/>
                <a:tab pos="3063875" algn="l"/>
                <a:tab pos="3513138" algn="l"/>
                <a:tab pos="3962400" algn="l"/>
                <a:tab pos="4411663" algn="l"/>
                <a:tab pos="4860925" algn="l"/>
                <a:tab pos="5310188" algn="l"/>
                <a:tab pos="5759450" algn="l"/>
                <a:tab pos="6208713" algn="l"/>
                <a:tab pos="6657975" algn="l"/>
                <a:tab pos="7107238" algn="l"/>
                <a:tab pos="7556500" algn="l"/>
                <a:tab pos="8005763" algn="l"/>
                <a:tab pos="8455025" algn="l"/>
                <a:tab pos="8904288" algn="l"/>
              </a:tabLst>
            </a:pPr>
            <a:r>
              <a:rPr lang="it-IT" sz="1800" dirty="0" err="1" smtClean="0"/>
              <a:t>folksonomie</a:t>
            </a:r>
            <a:r>
              <a:rPr lang="it-IT" sz="1800" b="1" dirty="0" smtClean="0"/>
              <a:t>  / </a:t>
            </a:r>
            <a:r>
              <a:rPr lang="it-IT" sz="1700" dirty="0" smtClean="0"/>
              <a:t>social </a:t>
            </a:r>
            <a:r>
              <a:rPr lang="it-IT" sz="1700" dirty="0" err="1" smtClean="0"/>
              <a:t>tagging</a:t>
            </a:r>
            <a:r>
              <a:rPr lang="it-IT" sz="1700" dirty="0" smtClean="0"/>
              <a:t>; </a:t>
            </a:r>
          </a:p>
          <a:p>
            <a:pPr marL="847725" lvl="1">
              <a:spcBef>
                <a:spcPts val="425"/>
              </a:spcBef>
              <a:buClr>
                <a:srgbClr val="669999"/>
              </a:buClr>
              <a:buSzPct val="70000"/>
              <a:buFont typeface="Wingdings" charset="2"/>
              <a:buChar char=""/>
              <a:tabLst>
                <a:tab pos="263525" algn="l"/>
                <a:tab pos="368300" algn="l"/>
                <a:tab pos="817563" algn="l"/>
                <a:tab pos="1266825" algn="l"/>
                <a:tab pos="1716088" algn="l"/>
                <a:tab pos="2165350" algn="l"/>
                <a:tab pos="2614613" algn="l"/>
                <a:tab pos="3063875" algn="l"/>
                <a:tab pos="3513138" algn="l"/>
                <a:tab pos="3962400" algn="l"/>
                <a:tab pos="4411663" algn="l"/>
                <a:tab pos="4860925" algn="l"/>
                <a:tab pos="5310188" algn="l"/>
                <a:tab pos="5759450" algn="l"/>
                <a:tab pos="6208713" algn="l"/>
                <a:tab pos="6657975" algn="l"/>
                <a:tab pos="7107238" algn="l"/>
                <a:tab pos="7556500" algn="l"/>
                <a:tab pos="8005763" algn="l"/>
                <a:tab pos="8455025" algn="l"/>
                <a:tab pos="8904288" algn="l"/>
              </a:tabLst>
            </a:pPr>
            <a:r>
              <a:rPr lang="it-IT" sz="1700" smtClean="0"/>
              <a:t>“Best </a:t>
            </a:r>
            <a:r>
              <a:rPr lang="it-IT" sz="1700" dirty="0" err="1" smtClean="0"/>
              <a:t>bets</a:t>
            </a:r>
            <a:r>
              <a:rPr lang="it-IT" sz="1700" dirty="0" smtClean="0"/>
              <a:t>”</a:t>
            </a:r>
            <a:endParaRPr lang="it-IT" sz="1700" dirty="0"/>
          </a:p>
          <a:p>
            <a:pPr marL="263525" indent="-263525">
              <a:spcBef>
                <a:spcPts val="475"/>
              </a:spcBef>
              <a:buClr>
                <a:srgbClr val="330066"/>
              </a:buClr>
              <a:buSzPct val="70000"/>
              <a:buFont typeface="Wingdings" charset="2"/>
              <a:buChar char=""/>
              <a:tabLst>
                <a:tab pos="263525" algn="l"/>
                <a:tab pos="368300" algn="l"/>
                <a:tab pos="817563" algn="l"/>
                <a:tab pos="1266825" algn="l"/>
                <a:tab pos="1716088" algn="l"/>
                <a:tab pos="2165350" algn="l"/>
                <a:tab pos="2614613" algn="l"/>
                <a:tab pos="3063875" algn="l"/>
                <a:tab pos="3513138" algn="l"/>
                <a:tab pos="3962400" algn="l"/>
                <a:tab pos="4411663" algn="l"/>
                <a:tab pos="4860925" algn="l"/>
                <a:tab pos="5310188" algn="l"/>
                <a:tab pos="5759450" algn="l"/>
                <a:tab pos="6208713" algn="l"/>
                <a:tab pos="6657975" algn="l"/>
                <a:tab pos="7107238" algn="l"/>
                <a:tab pos="7556500" algn="l"/>
                <a:tab pos="8005763" algn="l"/>
                <a:tab pos="8455025" algn="l"/>
                <a:tab pos="8904288" algn="l"/>
              </a:tabLst>
            </a:pPr>
            <a:r>
              <a:rPr lang="it-IT" sz="1900" dirty="0"/>
              <a:t>In quanto costruite dagli utenti finali stessi hanno il pregio di costruire percorsi di navigazione molto vicini all’esperienza d’uso; d’altra parte sono spesso sistemi mutevoli, ambigui e soggettivi (in alcuni casi, però, sono caratteristiche utili)</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numero diapositiva 5"/>
          <p:cNvSpPr>
            <a:spLocks noGrp="1"/>
          </p:cNvSpPr>
          <p:nvPr>
            <p:ph type="sldNum" idx="4294967295"/>
          </p:nvPr>
        </p:nvSpPr>
        <p:spPr>
          <a:xfrm>
            <a:off x="7010400" y="6400800"/>
            <a:ext cx="2130425" cy="454025"/>
          </a:xfrm>
          <a:prstGeom prst="rect">
            <a:avLst/>
          </a:prstGeom>
        </p:spPr>
        <p:txBody>
          <a:bodyPr/>
          <a:lstStyle/>
          <a:p>
            <a:fld id="{527CC065-4C3B-4A4A-89A5-3EE4B7892071}" type="slidenum">
              <a:rPr lang="en-US"/>
              <a:pPr/>
              <a:t>22</a:t>
            </a:fld>
            <a:endParaRPr lang="en-US"/>
          </a:p>
        </p:txBody>
      </p:sp>
      <p:sp>
        <p:nvSpPr>
          <p:cNvPr id="25601" name="Rectangle 1"/>
          <p:cNvSpPr>
            <a:spLocks noGrp="1" noChangeArrowheads="1"/>
          </p:cNvSpPr>
          <p:nvPr>
            <p:ph type="title" idx="4294967295"/>
          </p:nvPr>
        </p:nvSpPr>
        <p:spPr>
          <a:xfrm>
            <a:off x="457200" y="122238"/>
            <a:ext cx="7543800" cy="1295400"/>
          </a:xfrm>
          <a:ln/>
        </p:spPr>
        <p:txBody>
          <a:bodyPr anchor="b"/>
          <a:lstStyle/>
          <a:p>
            <a: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it-IT"/>
              <a:t>Sistemi di ricerca</a:t>
            </a:r>
          </a:p>
        </p:txBody>
      </p:sp>
      <p:sp>
        <p:nvSpPr>
          <p:cNvPr id="25602" name="Rectangle 2"/>
          <p:cNvSpPr>
            <a:spLocks noGrp="1" noChangeArrowheads="1"/>
          </p:cNvSpPr>
          <p:nvPr>
            <p:ph type="body" idx="4294967295"/>
          </p:nvPr>
        </p:nvSpPr>
        <p:spPr>
          <a:xfrm>
            <a:off x="457200" y="1719263"/>
            <a:ext cx="8229600" cy="4411662"/>
          </a:xfrm>
          <a:ln/>
        </p:spPr>
        <p:txBody>
          <a:bodyPr/>
          <a:lstStyle/>
          <a:p>
            <a:pPr marL="339725" indent="-339725">
              <a:spcBef>
                <a:spcPts val="475"/>
              </a:spcBef>
              <a:buClr>
                <a:srgbClr val="330066"/>
              </a:buClr>
              <a:buSzPct val="70000"/>
              <a:buFont typeface="Wingdings" charset="2"/>
              <a:buChar char=""/>
              <a:tabLst>
                <a:tab pos="339725" algn="l"/>
                <a:tab pos="444500" algn="l"/>
                <a:tab pos="893763" algn="l"/>
                <a:tab pos="1343025" algn="l"/>
                <a:tab pos="1792288" algn="l"/>
                <a:tab pos="2241550" algn="l"/>
                <a:tab pos="2690813" algn="l"/>
                <a:tab pos="3140075" algn="l"/>
                <a:tab pos="3589338" algn="l"/>
                <a:tab pos="4038600" algn="l"/>
                <a:tab pos="4487863" algn="l"/>
                <a:tab pos="4937125" algn="l"/>
                <a:tab pos="5386388" algn="l"/>
                <a:tab pos="5835650" algn="l"/>
                <a:tab pos="6284913" algn="l"/>
                <a:tab pos="6734175" algn="l"/>
                <a:tab pos="7183438" algn="l"/>
                <a:tab pos="7632700" algn="l"/>
                <a:tab pos="8081963" algn="l"/>
                <a:tab pos="8531225" algn="l"/>
                <a:tab pos="8980488" algn="l"/>
              </a:tabLst>
            </a:pPr>
            <a:r>
              <a:rPr lang="it-IT" sz="1900"/>
              <a:t>Un sistema di ricerca è uno strumento di interazione diretta tra l’utente e la base di contenuti a disposizione in un sito web: il visitatore abbandona il sistema organizzativo propostogli e si orienta verso una ricerca mirata:</a:t>
            </a:r>
          </a:p>
          <a:p>
            <a:pPr marL="688975" lvl="1" indent="-347663">
              <a:spcBef>
                <a:spcPts val="425"/>
              </a:spcBef>
              <a:buClr>
                <a:srgbClr val="669999"/>
              </a:buClr>
              <a:buSzPct val="70000"/>
              <a:buFont typeface="Wingdings" charset="2"/>
              <a:buChar char=""/>
              <a:tabLst>
                <a:tab pos="339725" algn="l"/>
                <a:tab pos="444500" algn="l"/>
                <a:tab pos="893763" algn="l"/>
                <a:tab pos="1343025" algn="l"/>
                <a:tab pos="1792288" algn="l"/>
                <a:tab pos="2241550" algn="l"/>
                <a:tab pos="2690813" algn="l"/>
                <a:tab pos="3140075" algn="l"/>
                <a:tab pos="3589338" algn="l"/>
                <a:tab pos="4038600" algn="l"/>
                <a:tab pos="4487863" algn="l"/>
                <a:tab pos="4937125" algn="l"/>
                <a:tab pos="5386388" algn="l"/>
                <a:tab pos="5835650" algn="l"/>
                <a:tab pos="6284913" algn="l"/>
                <a:tab pos="6734175" algn="l"/>
                <a:tab pos="7183438" algn="l"/>
                <a:tab pos="7632700" algn="l"/>
                <a:tab pos="8081963" algn="l"/>
                <a:tab pos="8531225" algn="l"/>
                <a:tab pos="8980488" algn="l"/>
              </a:tabLst>
            </a:pPr>
            <a:r>
              <a:rPr lang="it-IT" sz="1700"/>
              <a:t>Ricerca dell’oggetto conosciuto ed esaustivo;</a:t>
            </a:r>
          </a:p>
          <a:p>
            <a:pPr marL="688975" lvl="1" indent="-347663">
              <a:spcBef>
                <a:spcPts val="425"/>
              </a:spcBef>
              <a:buClr>
                <a:srgbClr val="669999"/>
              </a:buClr>
              <a:buSzPct val="70000"/>
              <a:buFont typeface="Wingdings" charset="2"/>
              <a:buChar char=""/>
              <a:tabLst>
                <a:tab pos="339725" algn="l"/>
                <a:tab pos="444500" algn="l"/>
                <a:tab pos="893763" algn="l"/>
                <a:tab pos="1343025" algn="l"/>
                <a:tab pos="1792288" algn="l"/>
                <a:tab pos="2241550" algn="l"/>
                <a:tab pos="2690813" algn="l"/>
                <a:tab pos="3140075" algn="l"/>
                <a:tab pos="3589338" algn="l"/>
                <a:tab pos="4038600" algn="l"/>
                <a:tab pos="4487863" algn="l"/>
                <a:tab pos="4937125" algn="l"/>
                <a:tab pos="5386388" algn="l"/>
                <a:tab pos="5835650" algn="l"/>
                <a:tab pos="6284913" algn="l"/>
                <a:tab pos="6734175" algn="l"/>
                <a:tab pos="7183438" algn="l"/>
                <a:tab pos="7632700" algn="l"/>
                <a:tab pos="8081963" algn="l"/>
                <a:tab pos="8531225" algn="l"/>
                <a:tab pos="8980488" algn="l"/>
              </a:tabLst>
            </a:pPr>
            <a:r>
              <a:rPr lang="it-IT" sz="1700"/>
              <a:t>Ricerca semplice &amp; Ricerca avanzata;</a:t>
            </a:r>
          </a:p>
          <a:p>
            <a:pPr marL="339725" indent="-339725">
              <a:spcBef>
                <a:spcPts val="475"/>
              </a:spcBef>
              <a:buClrTx/>
              <a:buSzTx/>
              <a:buFontTx/>
              <a:buNone/>
              <a:tabLst>
                <a:tab pos="339725" algn="l"/>
                <a:tab pos="444500" algn="l"/>
                <a:tab pos="893763" algn="l"/>
                <a:tab pos="1343025" algn="l"/>
                <a:tab pos="1792288" algn="l"/>
                <a:tab pos="2241550" algn="l"/>
                <a:tab pos="2690813" algn="l"/>
                <a:tab pos="3140075" algn="l"/>
                <a:tab pos="3589338" algn="l"/>
                <a:tab pos="4038600" algn="l"/>
                <a:tab pos="4487863" algn="l"/>
                <a:tab pos="4937125" algn="l"/>
                <a:tab pos="5386388" algn="l"/>
                <a:tab pos="5835650" algn="l"/>
                <a:tab pos="6284913" algn="l"/>
                <a:tab pos="6734175" algn="l"/>
                <a:tab pos="7183438" algn="l"/>
                <a:tab pos="7632700" algn="l"/>
                <a:tab pos="8081963" algn="l"/>
                <a:tab pos="8531225" algn="l"/>
                <a:tab pos="8980488" algn="l"/>
              </a:tabLst>
            </a:pPr>
            <a:endParaRPr lang="it-IT" sz="1900"/>
          </a:p>
          <a:p>
            <a:pPr marL="339725" indent="-339725">
              <a:spcBef>
                <a:spcPts val="475"/>
              </a:spcBef>
              <a:buClr>
                <a:srgbClr val="330066"/>
              </a:buClr>
              <a:buSzPct val="70000"/>
              <a:buFont typeface="Wingdings" charset="2"/>
              <a:buChar char=""/>
              <a:tabLst>
                <a:tab pos="339725" algn="l"/>
                <a:tab pos="444500" algn="l"/>
                <a:tab pos="893763" algn="l"/>
                <a:tab pos="1343025" algn="l"/>
                <a:tab pos="1792288" algn="l"/>
                <a:tab pos="2241550" algn="l"/>
                <a:tab pos="2690813" algn="l"/>
                <a:tab pos="3140075" algn="l"/>
                <a:tab pos="3589338" algn="l"/>
                <a:tab pos="4038600" algn="l"/>
                <a:tab pos="4487863" algn="l"/>
                <a:tab pos="4937125" algn="l"/>
                <a:tab pos="5386388" algn="l"/>
                <a:tab pos="5835650" algn="l"/>
                <a:tab pos="6284913" algn="l"/>
                <a:tab pos="6734175" algn="l"/>
                <a:tab pos="7183438" algn="l"/>
                <a:tab pos="7632700" algn="l"/>
                <a:tab pos="8081963" algn="l"/>
                <a:tab pos="8531225" algn="l"/>
                <a:tab pos="8980488" algn="l"/>
              </a:tabLst>
            </a:pPr>
            <a:r>
              <a:rPr lang="it-IT" sz="1900"/>
              <a:t>Questa procedura ha necessità di diverse componenti:</a:t>
            </a:r>
          </a:p>
          <a:p>
            <a:pPr marL="688975" lvl="1" indent="-347663">
              <a:spcBef>
                <a:spcPts val="425"/>
              </a:spcBef>
              <a:buClr>
                <a:srgbClr val="669999"/>
              </a:buClr>
              <a:buSzPct val="70000"/>
              <a:buFont typeface="Wingdings" charset="2"/>
              <a:buChar char=""/>
              <a:tabLst>
                <a:tab pos="339725" algn="l"/>
                <a:tab pos="444500" algn="l"/>
                <a:tab pos="893763" algn="l"/>
                <a:tab pos="1343025" algn="l"/>
                <a:tab pos="1792288" algn="l"/>
                <a:tab pos="2241550" algn="l"/>
                <a:tab pos="2690813" algn="l"/>
                <a:tab pos="3140075" algn="l"/>
                <a:tab pos="3589338" algn="l"/>
                <a:tab pos="4038600" algn="l"/>
                <a:tab pos="4487863" algn="l"/>
                <a:tab pos="4937125" algn="l"/>
                <a:tab pos="5386388" algn="l"/>
                <a:tab pos="5835650" algn="l"/>
                <a:tab pos="6284913" algn="l"/>
                <a:tab pos="6734175" algn="l"/>
                <a:tab pos="7183438" algn="l"/>
                <a:tab pos="7632700" algn="l"/>
                <a:tab pos="8081963" algn="l"/>
                <a:tab pos="8531225" algn="l"/>
                <a:tab pos="8980488" algn="l"/>
              </a:tabLst>
            </a:pPr>
            <a:r>
              <a:rPr lang="it-IT" sz="1700"/>
              <a:t>Maschere di ricerca (input, selezioni per restringere, checkboxes…)</a:t>
            </a:r>
          </a:p>
          <a:p>
            <a:pPr marL="688975" lvl="1" indent="-347663">
              <a:spcBef>
                <a:spcPts val="425"/>
              </a:spcBef>
              <a:buClr>
                <a:srgbClr val="669999"/>
              </a:buClr>
              <a:buSzPct val="70000"/>
              <a:buFont typeface="Wingdings" charset="2"/>
              <a:buChar char=""/>
              <a:tabLst>
                <a:tab pos="339725" algn="l"/>
                <a:tab pos="444500" algn="l"/>
                <a:tab pos="893763" algn="l"/>
                <a:tab pos="1343025" algn="l"/>
                <a:tab pos="1792288" algn="l"/>
                <a:tab pos="2241550" algn="l"/>
                <a:tab pos="2690813" algn="l"/>
                <a:tab pos="3140075" algn="l"/>
                <a:tab pos="3589338" algn="l"/>
                <a:tab pos="4038600" algn="l"/>
                <a:tab pos="4487863" algn="l"/>
                <a:tab pos="4937125" algn="l"/>
                <a:tab pos="5386388" algn="l"/>
                <a:tab pos="5835650" algn="l"/>
                <a:tab pos="6284913" algn="l"/>
                <a:tab pos="6734175" algn="l"/>
                <a:tab pos="7183438" algn="l"/>
                <a:tab pos="7632700" algn="l"/>
                <a:tab pos="8081963" algn="l"/>
                <a:tab pos="8531225" algn="l"/>
                <a:tab pos="8980488" algn="l"/>
              </a:tabLst>
            </a:pPr>
            <a:r>
              <a:rPr lang="it-IT" sz="1700"/>
              <a:t>Query language (sintassi, operatori, reserved terms…)</a:t>
            </a:r>
          </a:p>
          <a:p>
            <a:pPr marL="688975" lvl="1" indent="-347663">
              <a:spcBef>
                <a:spcPts val="425"/>
              </a:spcBef>
              <a:buClr>
                <a:srgbClr val="669999"/>
              </a:buClr>
              <a:buSzPct val="70000"/>
              <a:buFont typeface="Wingdings" charset="2"/>
              <a:buChar char=""/>
              <a:tabLst>
                <a:tab pos="339725" algn="l"/>
                <a:tab pos="444500" algn="l"/>
                <a:tab pos="893763" algn="l"/>
                <a:tab pos="1343025" algn="l"/>
                <a:tab pos="1792288" algn="l"/>
                <a:tab pos="2241550" algn="l"/>
                <a:tab pos="2690813" algn="l"/>
                <a:tab pos="3140075" algn="l"/>
                <a:tab pos="3589338" algn="l"/>
                <a:tab pos="4038600" algn="l"/>
                <a:tab pos="4487863" algn="l"/>
                <a:tab pos="4937125" algn="l"/>
                <a:tab pos="5386388" algn="l"/>
                <a:tab pos="5835650" algn="l"/>
                <a:tab pos="6284913" algn="l"/>
                <a:tab pos="6734175" algn="l"/>
                <a:tab pos="7183438" algn="l"/>
                <a:tab pos="7632700" algn="l"/>
                <a:tab pos="8081963" algn="l"/>
                <a:tab pos="8531225" algn="l"/>
                <a:tab pos="8980488" algn="l"/>
              </a:tabLst>
            </a:pPr>
            <a:r>
              <a:rPr lang="it-IT" sz="1700"/>
              <a:t>Algoritmi di recupero = il software che compie per noi la ricerca;</a:t>
            </a:r>
          </a:p>
          <a:p>
            <a:pPr marL="688975" lvl="1" indent="-347663">
              <a:spcBef>
                <a:spcPts val="425"/>
              </a:spcBef>
              <a:buClr>
                <a:srgbClr val="669999"/>
              </a:buClr>
              <a:buSzPct val="70000"/>
              <a:buFont typeface="Wingdings" charset="2"/>
              <a:buChar char=""/>
              <a:tabLst>
                <a:tab pos="339725" algn="l"/>
                <a:tab pos="444500" algn="l"/>
                <a:tab pos="893763" algn="l"/>
                <a:tab pos="1343025" algn="l"/>
                <a:tab pos="1792288" algn="l"/>
                <a:tab pos="2241550" algn="l"/>
                <a:tab pos="2690813" algn="l"/>
                <a:tab pos="3140075" algn="l"/>
                <a:tab pos="3589338" algn="l"/>
                <a:tab pos="4038600" algn="l"/>
                <a:tab pos="4487863" algn="l"/>
                <a:tab pos="4937125" algn="l"/>
                <a:tab pos="5386388" algn="l"/>
                <a:tab pos="5835650" algn="l"/>
                <a:tab pos="6284913" algn="l"/>
                <a:tab pos="6734175" algn="l"/>
                <a:tab pos="7183438" algn="l"/>
                <a:tab pos="7632700" algn="l"/>
                <a:tab pos="8081963" algn="l"/>
                <a:tab pos="8531225" algn="l"/>
                <a:tab pos="8980488" algn="l"/>
              </a:tabLst>
            </a:pPr>
            <a:r>
              <a:rPr lang="it-IT" sz="1700"/>
              <a:t>Definizione di aree di ricerca = porzioni del sito indicizzate separatamente;</a:t>
            </a:r>
          </a:p>
          <a:p>
            <a:pPr marL="688975" lvl="1" indent="-347663">
              <a:spcBef>
                <a:spcPts val="425"/>
              </a:spcBef>
              <a:buClr>
                <a:srgbClr val="669999"/>
              </a:buClr>
              <a:buSzPct val="70000"/>
              <a:buFont typeface="Wingdings" charset="2"/>
              <a:buChar char=""/>
              <a:tabLst>
                <a:tab pos="339725" algn="l"/>
                <a:tab pos="444500" algn="l"/>
                <a:tab pos="893763" algn="l"/>
                <a:tab pos="1343025" algn="l"/>
                <a:tab pos="1792288" algn="l"/>
                <a:tab pos="2241550" algn="l"/>
                <a:tab pos="2690813" algn="l"/>
                <a:tab pos="3140075" algn="l"/>
                <a:tab pos="3589338" algn="l"/>
                <a:tab pos="4038600" algn="l"/>
                <a:tab pos="4487863" algn="l"/>
                <a:tab pos="4937125" algn="l"/>
                <a:tab pos="5386388" algn="l"/>
                <a:tab pos="5835650" algn="l"/>
                <a:tab pos="6284913" algn="l"/>
                <a:tab pos="6734175" algn="l"/>
                <a:tab pos="7183438" algn="l"/>
                <a:tab pos="7632700" algn="l"/>
                <a:tab pos="8081963" algn="l"/>
                <a:tab pos="8531225" algn="l"/>
                <a:tab pos="8980488" algn="l"/>
              </a:tabLst>
            </a:pPr>
            <a:r>
              <a:rPr lang="it-IT" sz="1700"/>
              <a:t>Risultati della ricerca (Quanti e quanto? Come?)</a:t>
            </a:r>
          </a:p>
        </p:txBody>
      </p:sp>
    </p:spTree>
  </p:cSld>
  <p:clrMapOvr>
    <a:masterClrMapping/>
  </p:clrMapOvr>
  <p:transition spd="med"/>
  <p:timing>
    <p:tnLst>
      <p:par>
        <p:cTn id="1" dur="indefinite"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numero diapositiva 5"/>
          <p:cNvSpPr>
            <a:spLocks noGrp="1"/>
          </p:cNvSpPr>
          <p:nvPr>
            <p:ph type="sldNum" idx="4294967295"/>
          </p:nvPr>
        </p:nvSpPr>
        <p:spPr>
          <a:xfrm>
            <a:off x="7010400" y="6400800"/>
            <a:ext cx="2130425" cy="454025"/>
          </a:xfrm>
          <a:prstGeom prst="rect">
            <a:avLst/>
          </a:prstGeom>
        </p:spPr>
        <p:txBody>
          <a:bodyPr/>
          <a:lstStyle/>
          <a:p>
            <a:fld id="{9F413E1D-0105-4501-B9F5-F926E6F75C4E}" type="slidenum">
              <a:rPr lang="en-US"/>
              <a:pPr/>
              <a:t>23</a:t>
            </a:fld>
            <a:endParaRPr lang="en-US"/>
          </a:p>
        </p:txBody>
      </p:sp>
      <p:sp>
        <p:nvSpPr>
          <p:cNvPr id="26625" name="Rectangle 1"/>
          <p:cNvSpPr>
            <a:spLocks noGrp="1" noChangeArrowheads="1"/>
          </p:cNvSpPr>
          <p:nvPr>
            <p:ph type="title" idx="4294967295"/>
          </p:nvPr>
        </p:nvSpPr>
        <p:spPr>
          <a:xfrm>
            <a:off x="457200" y="122238"/>
            <a:ext cx="7543800" cy="1295400"/>
          </a:xfrm>
          <a:ln/>
        </p:spPr>
        <p:txBody>
          <a:bodyPr anchor="b"/>
          <a:lstStyle/>
          <a:p>
            <a: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it-IT"/>
              <a:t>Zone di ricerca di un sito</a:t>
            </a:r>
          </a:p>
        </p:txBody>
      </p:sp>
      <p:sp>
        <p:nvSpPr>
          <p:cNvPr id="26626" name="Rectangle 2"/>
          <p:cNvSpPr>
            <a:spLocks noGrp="1" noChangeArrowheads="1"/>
          </p:cNvSpPr>
          <p:nvPr>
            <p:ph type="body" idx="4294967295"/>
          </p:nvPr>
        </p:nvSpPr>
        <p:spPr>
          <a:xfrm>
            <a:off x="457200" y="1719263"/>
            <a:ext cx="8229600" cy="4411662"/>
          </a:xfrm>
          <a:ln/>
        </p:spPr>
        <p:txBody>
          <a:bodyPr/>
          <a:lstStyle/>
          <a:p>
            <a:pPr marL="339725" indent="-339725">
              <a:spcBef>
                <a:spcPts val="475"/>
              </a:spcBef>
              <a:buClr>
                <a:srgbClr val="330066"/>
              </a:buClr>
              <a:buSzPct val="70000"/>
              <a:buFont typeface="Wingdings" charset="2"/>
              <a:buChar char=""/>
              <a:tabLst>
                <a:tab pos="339725" algn="l"/>
                <a:tab pos="444500" algn="l"/>
                <a:tab pos="893763" algn="l"/>
                <a:tab pos="1343025" algn="l"/>
                <a:tab pos="1792288" algn="l"/>
                <a:tab pos="2241550" algn="l"/>
                <a:tab pos="2690813" algn="l"/>
                <a:tab pos="3140075" algn="l"/>
                <a:tab pos="3589338" algn="l"/>
                <a:tab pos="4038600" algn="l"/>
                <a:tab pos="4487863" algn="l"/>
                <a:tab pos="4937125" algn="l"/>
                <a:tab pos="5386388" algn="l"/>
                <a:tab pos="5835650" algn="l"/>
                <a:tab pos="6284913" algn="l"/>
                <a:tab pos="6734175" algn="l"/>
                <a:tab pos="7183438" algn="l"/>
                <a:tab pos="7632700" algn="l"/>
                <a:tab pos="8081963" algn="l"/>
                <a:tab pos="8531225" algn="l"/>
                <a:tab pos="8980488" algn="l"/>
              </a:tabLst>
            </a:pPr>
            <a:r>
              <a:rPr lang="it-IT" sz="1900"/>
              <a:t>Per ragioni di efficienza e precisione non sempre è vantaggioso indicizzare completamente i contenuti (es. solo titolo e abstract);</a:t>
            </a:r>
          </a:p>
          <a:p>
            <a:pPr marL="339725" indent="-339725">
              <a:spcBef>
                <a:spcPts val="475"/>
              </a:spcBef>
              <a:buClrTx/>
              <a:buSzTx/>
              <a:buFontTx/>
              <a:buNone/>
              <a:tabLst>
                <a:tab pos="339725" algn="l"/>
                <a:tab pos="444500" algn="l"/>
                <a:tab pos="893763" algn="l"/>
                <a:tab pos="1343025" algn="l"/>
                <a:tab pos="1792288" algn="l"/>
                <a:tab pos="2241550" algn="l"/>
                <a:tab pos="2690813" algn="l"/>
                <a:tab pos="3140075" algn="l"/>
                <a:tab pos="3589338" algn="l"/>
                <a:tab pos="4038600" algn="l"/>
                <a:tab pos="4487863" algn="l"/>
                <a:tab pos="4937125" algn="l"/>
                <a:tab pos="5386388" algn="l"/>
                <a:tab pos="5835650" algn="l"/>
                <a:tab pos="6284913" algn="l"/>
                <a:tab pos="6734175" algn="l"/>
                <a:tab pos="7183438" algn="l"/>
                <a:tab pos="7632700" algn="l"/>
                <a:tab pos="8081963" algn="l"/>
                <a:tab pos="8531225" algn="l"/>
                <a:tab pos="8980488" algn="l"/>
              </a:tabLst>
            </a:pPr>
            <a:endParaRPr lang="it-IT" sz="1900"/>
          </a:p>
          <a:p>
            <a:pPr marL="339725" indent="-339725">
              <a:spcBef>
                <a:spcPts val="475"/>
              </a:spcBef>
              <a:buClr>
                <a:srgbClr val="330066"/>
              </a:buClr>
              <a:buSzPct val="70000"/>
              <a:buFont typeface="Wingdings" charset="2"/>
              <a:buChar char=""/>
              <a:tabLst>
                <a:tab pos="339725" algn="l"/>
                <a:tab pos="444500" algn="l"/>
                <a:tab pos="893763" algn="l"/>
                <a:tab pos="1343025" algn="l"/>
                <a:tab pos="1792288" algn="l"/>
                <a:tab pos="2241550" algn="l"/>
                <a:tab pos="2690813" algn="l"/>
                <a:tab pos="3140075" algn="l"/>
                <a:tab pos="3589338" algn="l"/>
                <a:tab pos="4038600" algn="l"/>
                <a:tab pos="4487863" algn="l"/>
                <a:tab pos="4937125" algn="l"/>
                <a:tab pos="5386388" algn="l"/>
                <a:tab pos="5835650" algn="l"/>
                <a:tab pos="6284913" algn="l"/>
                <a:tab pos="6734175" algn="l"/>
                <a:tab pos="7183438" algn="l"/>
                <a:tab pos="7632700" algn="l"/>
                <a:tab pos="8081963" algn="l"/>
                <a:tab pos="8531225" algn="l"/>
                <a:tab pos="8980488" algn="l"/>
              </a:tabLst>
            </a:pPr>
            <a:r>
              <a:rPr lang="it-IT" sz="1900"/>
              <a:t>Ripartire i contenuti consente all’utente di operare una discriminazione e, quindi, di migliorare la performance del motore (es. </a:t>
            </a:r>
            <a:r>
              <a:rPr lang="it-IT" sz="1900">
                <a:solidFill>
                  <a:srgbClr val="CCCCFF"/>
                </a:solidFill>
                <a:hlinkClick r:id="rId3"/>
              </a:rPr>
              <a:t>http://www.amazon.com/</a:t>
            </a:r>
            <a:r>
              <a:rPr lang="it-IT" sz="1900"/>
              <a:t>);</a:t>
            </a:r>
          </a:p>
          <a:p>
            <a:pPr marL="339725" indent="-339725">
              <a:spcBef>
                <a:spcPts val="475"/>
              </a:spcBef>
              <a:buClrTx/>
              <a:buSzTx/>
              <a:buFontTx/>
              <a:buNone/>
              <a:tabLst>
                <a:tab pos="339725" algn="l"/>
                <a:tab pos="444500" algn="l"/>
                <a:tab pos="893763" algn="l"/>
                <a:tab pos="1343025" algn="l"/>
                <a:tab pos="1792288" algn="l"/>
                <a:tab pos="2241550" algn="l"/>
                <a:tab pos="2690813" algn="l"/>
                <a:tab pos="3140075" algn="l"/>
                <a:tab pos="3589338" algn="l"/>
                <a:tab pos="4038600" algn="l"/>
                <a:tab pos="4487863" algn="l"/>
                <a:tab pos="4937125" algn="l"/>
                <a:tab pos="5386388" algn="l"/>
                <a:tab pos="5835650" algn="l"/>
                <a:tab pos="6284913" algn="l"/>
                <a:tab pos="6734175" algn="l"/>
                <a:tab pos="7183438" algn="l"/>
                <a:tab pos="7632700" algn="l"/>
                <a:tab pos="8081963" algn="l"/>
                <a:tab pos="8531225" algn="l"/>
                <a:tab pos="8980488" algn="l"/>
              </a:tabLst>
            </a:pPr>
            <a:endParaRPr lang="it-IT" sz="1900"/>
          </a:p>
          <a:p>
            <a:pPr marL="339725" indent="-339725">
              <a:spcBef>
                <a:spcPts val="475"/>
              </a:spcBef>
              <a:buClr>
                <a:srgbClr val="330066"/>
              </a:buClr>
              <a:buSzPct val="70000"/>
              <a:buFont typeface="Wingdings" charset="2"/>
              <a:buChar char=""/>
              <a:tabLst>
                <a:tab pos="339725" algn="l"/>
                <a:tab pos="444500" algn="l"/>
                <a:tab pos="893763" algn="l"/>
                <a:tab pos="1343025" algn="l"/>
                <a:tab pos="1792288" algn="l"/>
                <a:tab pos="2241550" algn="l"/>
                <a:tab pos="2690813" algn="l"/>
                <a:tab pos="3140075" algn="l"/>
                <a:tab pos="3589338" algn="l"/>
                <a:tab pos="4038600" algn="l"/>
                <a:tab pos="4487863" algn="l"/>
                <a:tab pos="4937125" algn="l"/>
                <a:tab pos="5386388" algn="l"/>
                <a:tab pos="5835650" algn="l"/>
                <a:tab pos="6284913" algn="l"/>
                <a:tab pos="6734175" algn="l"/>
                <a:tab pos="7183438" algn="l"/>
                <a:tab pos="7632700" algn="l"/>
                <a:tab pos="8081963" algn="l"/>
                <a:tab pos="8531225" algn="l"/>
                <a:tab pos="8980488" algn="l"/>
              </a:tabLst>
            </a:pPr>
            <a:r>
              <a:rPr lang="it-IT" sz="1900"/>
              <a:t>Pagine di navigazione VS pagine di destinazione;</a:t>
            </a:r>
          </a:p>
          <a:p>
            <a:pPr marL="339725" indent="-339725">
              <a:spcBef>
                <a:spcPts val="475"/>
              </a:spcBef>
              <a:buClrTx/>
              <a:buSzTx/>
              <a:buFontTx/>
              <a:buNone/>
              <a:tabLst>
                <a:tab pos="339725" algn="l"/>
                <a:tab pos="444500" algn="l"/>
                <a:tab pos="893763" algn="l"/>
                <a:tab pos="1343025" algn="l"/>
                <a:tab pos="1792288" algn="l"/>
                <a:tab pos="2241550" algn="l"/>
                <a:tab pos="2690813" algn="l"/>
                <a:tab pos="3140075" algn="l"/>
                <a:tab pos="3589338" algn="l"/>
                <a:tab pos="4038600" algn="l"/>
                <a:tab pos="4487863" algn="l"/>
                <a:tab pos="4937125" algn="l"/>
                <a:tab pos="5386388" algn="l"/>
                <a:tab pos="5835650" algn="l"/>
                <a:tab pos="6284913" algn="l"/>
                <a:tab pos="6734175" algn="l"/>
                <a:tab pos="7183438" algn="l"/>
                <a:tab pos="7632700" algn="l"/>
                <a:tab pos="8081963" algn="l"/>
                <a:tab pos="8531225" algn="l"/>
                <a:tab pos="8980488" algn="l"/>
              </a:tabLst>
            </a:pPr>
            <a:endParaRPr lang="it-IT" sz="1900"/>
          </a:p>
          <a:p>
            <a:pPr marL="339725" indent="-339725">
              <a:spcBef>
                <a:spcPts val="475"/>
              </a:spcBef>
              <a:buClr>
                <a:srgbClr val="330066"/>
              </a:buClr>
              <a:buSzPct val="70000"/>
              <a:buFont typeface="Wingdings" charset="2"/>
              <a:buChar char=""/>
              <a:tabLst>
                <a:tab pos="339725" algn="l"/>
                <a:tab pos="444500" algn="l"/>
                <a:tab pos="893763" algn="l"/>
                <a:tab pos="1343025" algn="l"/>
                <a:tab pos="1792288" algn="l"/>
                <a:tab pos="2241550" algn="l"/>
                <a:tab pos="2690813" algn="l"/>
                <a:tab pos="3140075" algn="l"/>
                <a:tab pos="3589338" algn="l"/>
                <a:tab pos="4038600" algn="l"/>
                <a:tab pos="4487863" algn="l"/>
                <a:tab pos="4937125" algn="l"/>
                <a:tab pos="5386388" algn="l"/>
                <a:tab pos="5835650" algn="l"/>
                <a:tab pos="6284913" algn="l"/>
                <a:tab pos="6734175" algn="l"/>
                <a:tab pos="7183438" algn="l"/>
                <a:tab pos="7632700" algn="l"/>
                <a:tab pos="8081963" algn="l"/>
                <a:tab pos="8531225" algn="l"/>
                <a:tab pos="8980488" algn="l"/>
              </a:tabLst>
            </a:pPr>
            <a:r>
              <a:rPr lang="it-IT" sz="1900"/>
              <a:t>Si ottengono per mezzo di un processo di </a:t>
            </a:r>
            <a:r>
              <a:rPr lang="it-IT" sz="1900" b="1"/>
              <a:t>indicizzazione</a:t>
            </a:r>
            <a:r>
              <a:rPr lang="it-IT" sz="1900"/>
              <a:t>;</a:t>
            </a:r>
          </a:p>
        </p:txBody>
      </p:sp>
    </p:spTree>
  </p:cSld>
  <p:clrMapOvr>
    <a:masterClrMapping/>
  </p:clrMapOvr>
  <p:transition spd="med"/>
  <p:timing>
    <p:tnLst>
      <p:par>
        <p:cTn id="1" dur="indefinite"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numero diapositiva 5"/>
          <p:cNvSpPr>
            <a:spLocks noGrp="1"/>
          </p:cNvSpPr>
          <p:nvPr>
            <p:ph type="sldNum" idx="4294967295"/>
          </p:nvPr>
        </p:nvSpPr>
        <p:spPr>
          <a:xfrm>
            <a:off x="7010400" y="6400800"/>
            <a:ext cx="2130425" cy="454025"/>
          </a:xfrm>
          <a:prstGeom prst="rect">
            <a:avLst/>
          </a:prstGeom>
        </p:spPr>
        <p:txBody>
          <a:bodyPr/>
          <a:lstStyle/>
          <a:p>
            <a:fld id="{D7988374-A0DA-4A8B-B60B-030F3CB8BF85}" type="slidenum">
              <a:rPr lang="en-US"/>
              <a:pPr/>
              <a:t>24</a:t>
            </a:fld>
            <a:endParaRPr lang="en-US"/>
          </a:p>
        </p:txBody>
      </p:sp>
      <p:sp>
        <p:nvSpPr>
          <p:cNvPr id="27649" name="Rectangle 1"/>
          <p:cNvSpPr>
            <a:spLocks noGrp="1" noChangeArrowheads="1"/>
          </p:cNvSpPr>
          <p:nvPr>
            <p:ph type="title" idx="4294967295"/>
          </p:nvPr>
        </p:nvSpPr>
        <p:spPr>
          <a:xfrm>
            <a:off x="457200" y="122238"/>
            <a:ext cx="7543800" cy="1295400"/>
          </a:xfrm>
          <a:ln/>
        </p:spPr>
        <p:txBody>
          <a:bodyPr anchor="b"/>
          <a:lstStyle/>
          <a:p>
            <a: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it-IT"/>
              <a:t>Indicizzazione dei contenuti</a:t>
            </a:r>
          </a:p>
        </p:txBody>
      </p:sp>
      <p:sp>
        <p:nvSpPr>
          <p:cNvPr id="27650" name="Rectangle 2"/>
          <p:cNvSpPr>
            <a:spLocks noGrp="1" noChangeArrowheads="1"/>
          </p:cNvSpPr>
          <p:nvPr>
            <p:ph type="body" idx="4294967295"/>
          </p:nvPr>
        </p:nvSpPr>
        <p:spPr>
          <a:xfrm>
            <a:off x="457200" y="1719263"/>
            <a:ext cx="8229600" cy="4451350"/>
          </a:xfrm>
          <a:ln/>
        </p:spPr>
        <p:txBody>
          <a:bodyPr tIns="68346"/>
          <a:lstStyle/>
          <a:p>
            <a:pPr marL="339725" indent="-339725">
              <a:lnSpc>
                <a:spcPct val="91000"/>
              </a:lnSpc>
              <a:spcBef>
                <a:spcPts val="475"/>
              </a:spcBef>
              <a:buClr>
                <a:srgbClr val="330066"/>
              </a:buClr>
              <a:buSzPct val="70000"/>
              <a:buFont typeface="Wingdings" charset="2"/>
              <a:buChar char=""/>
              <a:tabLst>
                <a:tab pos="339725" algn="l"/>
                <a:tab pos="444500" algn="l"/>
                <a:tab pos="893763" algn="l"/>
                <a:tab pos="1343025" algn="l"/>
                <a:tab pos="1792288" algn="l"/>
                <a:tab pos="2241550" algn="l"/>
                <a:tab pos="2690813" algn="l"/>
                <a:tab pos="3140075" algn="l"/>
                <a:tab pos="3589338" algn="l"/>
                <a:tab pos="4038600" algn="l"/>
                <a:tab pos="4487863" algn="l"/>
                <a:tab pos="4937125" algn="l"/>
                <a:tab pos="5386388" algn="l"/>
                <a:tab pos="5835650" algn="l"/>
                <a:tab pos="6284913" algn="l"/>
                <a:tab pos="6734175" algn="l"/>
                <a:tab pos="7183438" algn="l"/>
                <a:tab pos="7632700" algn="l"/>
                <a:tab pos="8081963" algn="l"/>
                <a:tab pos="8531225" algn="l"/>
                <a:tab pos="8980488" algn="l"/>
              </a:tabLst>
            </a:pPr>
            <a:r>
              <a:rPr lang="it-IT" sz="1900"/>
              <a:t>Zone di ricerca possono riproporre lo schema organizzativo;</a:t>
            </a:r>
          </a:p>
          <a:p>
            <a:pPr marL="688975" lvl="1" indent="-347663">
              <a:lnSpc>
                <a:spcPct val="91000"/>
              </a:lnSpc>
              <a:spcBef>
                <a:spcPts val="425"/>
              </a:spcBef>
              <a:buClr>
                <a:srgbClr val="669999"/>
              </a:buClr>
              <a:buSzPct val="70000"/>
              <a:buFont typeface="Wingdings" charset="2"/>
              <a:buChar char=""/>
              <a:tabLst>
                <a:tab pos="339725" algn="l"/>
                <a:tab pos="444500" algn="l"/>
                <a:tab pos="893763" algn="l"/>
                <a:tab pos="1343025" algn="l"/>
                <a:tab pos="1792288" algn="l"/>
                <a:tab pos="2241550" algn="l"/>
                <a:tab pos="2690813" algn="l"/>
                <a:tab pos="3140075" algn="l"/>
                <a:tab pos="3589338" algn="l"/>
                <a:tab pos="4038600" algn="l"/>
                <a:tab pos="4487863" algn="l"/>
                <a:tab pos="4937125" algn="l"/>
                <a:tab pos="5386388" algn="l"/>
                <a:tab pos="5835650" algn="l"/>
                <a:tab pos="6284913" algn="l"/>
                <a:tab pos="6734175" algn="l"/>
                <a:tab pos="7183438" algn="l"/>
                <a:tab pos="7632700" algn="l"/>
                <a:tab pos="8081963" algn="l"/>
                <a:tab pos="8531225" algn="l"/>
                <a:tab pos="8980488" algn="l"/>
              </a:tabLst>
            </a:pPr>
            <a:r>
              <a:rPr lang="it-IT" sz="1700"/>
              <a:t>Indicizzazione per utenze specifiche;</a:t>
            </a:r>
          </a:p>
          <a:p>
            <a:pPr marL="688975" lvl="1" indent="-347663">
              <a:lnSpc>
                <a:spcPct val="91000"/>
              </a:lnSpc>
              <a:spcBef>
                <a:spcPts val="425"/>
              </a:spcBef>
              <a:buClr>
                <a:srgbClr val="669999"/>
              </a:buClr>
              <a:buSzPct val="70000"/>
              <a:buFont typeface="Wingdings" charset="2"/>
              <a:buChar char=""/>
              <a:tabLst>
                <a:tab pos="339725" algn="l"/>
                <a:tab pos="444500" algn="l"/>
                <a:tab pos="893763" algn="l"/>
                <a:tab pos="1343025" algn="l"/>
                <a:tab pos="1792288" algn="l"/>
                <a:tab pos="2241550" algn="l"/>
                <a:tab pos="2690813" algn="l"/>
                <a:tab pos="3140075" algn="l"/>
                <a:tab pos="3589338" algn="l"/>
                <a:tab pos="4038600" algn="l"/>
                <a:tab pos="4487863" algn="l"/>
                <a:tab pos="4937125" algn="l"/>
                <a:tab pos="5386388" algn="l"/>
                <a:tab pos="5835650" algn="l"/>
                <a:tab pos="6284913" algn="l"/>
                <a:tab pos="6734175" algn="l"/>
                <a:tab pos="7183438" algn="l"/>
                <a:tab pos="7632700" algn="l"/>
                <a:tab pos="8081963" algn="l"/>
                <a:tab pos="8531225" algn="l"/>
                <a:tab pos="8980488" algn="l"/>
              </a:tabLst>
            </a:pPr>
            <a:r>
              <a:rPr lang="it-IT" sz="1700"/>
              <a:t>Indicizzazione orientata all’oggetto;</a:t>
            </a:r>
          </a:p>
          <a:p>
            <a:pPr marL="688975" lvl="1" indent="-347663">
              <a:lnSpc>
                <a:spcPct val="91000"/>
              </a:lnSpc>
              <a:spcBef>
                <a:spcPts val="425"/>
              </a:spcBef>
              <a:buClr>
                <a:srgbClr val="669999"/>
              </a:buClr>
              <a:buSzPct val="70000"/>
              <a:buFont typeface="Wingdings" charset="2"/>
              <a:buChar char=""/>
              <a:tabLst>
                <a:tab pos="339725" algn="l"/>
                <a:tab pos="444500" algn="l"/>
                <a:tab pos="893763" algn="l"/>
                <a:tab pos="1343025" algn="l"/>
                <a:tab pos="1792288" algn="l"/>
                <a:tab pos="2241550" algn="l"/>
                <a:tab pos="2690813" algn="l"/>
                <a:tab pos="3140075" algn="l"/>
                <a:tab pos="3589338" algn="l"/>
                <a:tab pos="4038600" algn="l"/>
                <a:tab pos="4487863" algn="l"/>
                <a:tab pos="4937125" algn="l"/>
                <a:tab pos="5386388" algn="l"/>
                <a:tab pos="5835650" algn="l"/>
                <a:tab pos="6284913" algn="l"/>
                <a:tab pos="6734175" algn="l"/>
                <a:tab pos="7183438" algn="l"/>
                <a:tab pos="7632700" algn="l"/>
                <a:tab pos="8081963" algn="l"/>
                <a:tab pos="8531225" algn="l"/>
                <a:tab pos="8980488" algn="l"/>
              </a:tabLst>
            </a:pPr>
            <a:r>
              <a:rPr lang="it-IT" sz="1700"/>
              <a:t>Indicizzazione time-sensitive;</a:t>
            </a:r>
          </a:p>
          <a:p>
            <a:pPr marL="339725" indent="-339725">
              <a:lnSpc>
                <a:spcPct val="91000"/>
              </a:lnSpc>
              <a:spcBef>
                <a:spcPts val="425"/>
              </a:spcBef>
              <a:buClrTx/>
              <a:buSzTx/>
              <a:buFontTx/>
              <a:buNone/>
              <a:tabLst>
                <a:tab pos="339725" algn="l"/>
                <a:tab pos="444500" algn="l"/>
                <a:tab pos="893763" algn="l"/>
                <a:tab pos="1343025" algn="l"/>
                <a:tab pos="1792288" algn="l"/>
                <a:tab pos="2241550" algn="l"/>
                <a:tab pos="2690813" algn="l"/>
                <a:tab pos="3140075" algn="l"/>
                <a:tab pos="3589338" algn="l"/>
                <a:tab pos="4038600" algn="l"/>
                <a:tab pos="4487863" algn="l"/>
                <a:tab pos="4937125" algn="l"/>
                <a:tab pos="5386388" algn="l"/>
                <a:tab pos="5835650" algn="l"/>
                <a:tab pos="6284913" algn="l"/>
                <a:tab pos="6734175" algn="l"/>
                <a:tab pos="7183438" algn="l"/>
                <a:tab pos="7632700" algn="l"/>
                <a:tab pos="8081963" algn="l"/>
                <a:tab pos="8531225" algn="l"/>
                <a:tab pos="8980488" algn="l"/>
              </a:tabLst>
            </a:pPr>
            <a:endParaRPr lang="it-IT" sz="1700"/>
          </a:p>
          <a:p>
            <a:pPr marL="339725" indent="-339725">
              <a:lnSpc>
                <a:spcPct val="91000"/>
              </a:lnSpc>
              <a:spcBef>
                <a:spcPts val="475"/>
              </a:spcBef>
              <a:buClr>
                <a:srgbClr val="330066"/>
              </a:buClr>
              <a:buSzPct val="70000"/>
              <a:buFont typeface="Wingdings" charset="2"/>
              <a:buChar char=""/>
              <a:tabLst>
                <a:tab pos="339725" algn="l"/>
                <a:tab pos="444500" algn="l"/>
                <a:tab pos="893763" algn="l"/>
                <a:tab pos="1343025" algn="l"/>
                <a:tab pos="1792288" algn="l"/>
                <a:tab pos="2241550" algn="l"/>
                <a:tab pos="2690813" algn="l"/>
                <a:tab pos="3140075" algn="l"/>
                <a:tab pos="3589338" algn="l"/>
                <a:tab pos="4038600" algn="l"/>
                <a:tab pos="4487863" algn="l"/>
                <a:tab pos="4937125" algn="l"/>
                <a:tab pos="5386388" algn="l"/>
                <a:tab pos="5835650" algn="l"/>
                <a:tab pos="6284913" algn="l"/>
                <a:tab pos="6734175" algn="l"/>
                <a:tab pos="7183438" algn="l"/>
                <a:tab pos="7632700" algn="l"/>
                <a:tab pos="8081963" algn="l"/>
                <a:tab pos="8531225" algn="l"/>
                <a:tab pos="8980488" algn="l"/>
              </a:tabLst>
            </a:pPr>
            <a:r>
              <a:rPr lang="it-IT" sz="1900"/>
              <a:t>Possibile creare zone di ricerca anche su porzioni di contenuto:</a:t>
            </a:r>
          </a:p>
          <a:p>
            <a:pPr marL="688975" lvl="1" indent="-347663">
              <a:lnSpc>
                <a:spcPct val="91000"/>
              </a:lnSpc>
              <a:spcBef>
                <a:spcPts val="425"/>
              </a:spcBef>
              <a:buClr>
                <a:srgbClr val="669999"/>
              </a:buClr>
              <a:buSzPct val="70000"/>
              <a:buFont typeface="Wingdings" charset="2"/>
              <a:buChar char=""/>
              <a:tabLst>
                <a:tab pos="339725" algn="l"/>
                <a:tab pos="444500" algn="l"/>
                <a:tab pos="893763" algn="l"/>
                <a:tab pos="1343025" algn="l"/>
                <a:tab pos="1792288" algn="l"/>
                <a:tab pos="2241550" algn="l"/>
                <a:tab pos="2690813" algn="l"/>
                <a:tab pos="3140075" algn="l"/>
                <a:tab pos="3589338" algn="l"/>
                <a:tab pos="4038600" algn="l"/>
                <a:tab pos="4487863" algn="l"/>
                <a:tab pos="4937125" algn="l"/>
                <a:tab pos="5386388" algn="l"/>
                <a:tab pos="5835650" algn="l"/>
                <a:tab pos="6284913" algn="l"/>
                <a:tab pos="6734175" algn="l"/>
                <a:tab pos="7183438" algn="l"/>
                <a:tab pos="7632700" algn="l"/>
                <a:tab pos="8081963" algn="l"/>
                <a:tab pos="8531225" algn="l"/>
                <a:tab pos="8980488" algn="l"/>
              </a:tabLst>
            </a:pPr>
            <a:r>
              <a:rPr lang="it-IT" sz="1700"/>
              <a:t>Titoli;</a:t>
            </a:r>
          </a:p>
          <a:p>
            <a:pPr marL="688975" lvl="1" indent="-347663">
              <a:lnSpc>
                <a:spcPct val="91000"/>
              </a:lnSpc>
              <a:spcBef>
                <a:spcPts val="425"/>
              </a:spcBef>
              <a:buClr>
                <a:srgbClr val="669999"/>
              </a:buClr>
              <a:buSzPct val="70000"/>
              <a:buFont typeface="Wingdings" charset="2"/>
              <a:buChar char=""/>
              <a:tabLst>
                <a:tab pos="339725" algn="l"/>
                <a:tab pos="444500" algn="l"/>
                <a:tab pos="893763" algn="l"/>
                <a:tab pos="1343025" algn="l"/>
                <a:tab pos="1792288" algn="l"/>
                <a:tab pos="2241550" algn="l"/>
                <a:tab pos="2690813" algn="l"/>
                <a:tab pos="3140075" algn="l"/>
                <a:tab pos="3589338" algn="l"/>
                <a:tab pos="4038600" algn="l"/>
                <a:tab pos="4487863" algn="l"/>
                <a:tab pos="4937125" algn="l"/>
                <a:tab pos="5386388" algn="l"/>
                <a:tab pos="5835650" algn="l"/>
                <a:tab pos="6284913" algn="l"/>
                <a:tab pos="6734175" algn="l"/>
                <a:tab pos="7183438" algn="l"/>
                <a:tab pos="7632700" algn="l"/>
                <a:tab pos="8081963" algn="l"/>
                <a:tab pos="8531225" algn="l"/>
                <a:tab pos="8980488" algn="l"/>
              </a:tabLst>
            </a:pPr>
            <a:r>
              <a:rPr lang="it-IT" sz="1700"/>
              <a:t>Link;</a:t>
            </a:r>
          </a:p>
          <a:p>
            <a:pPr marL="688975" lvl="1" indent="-347663">
              <a:lnSpc>
                <a:spcPct val="91000"/>
              </a:lnSpc>
              <a:spcBef>
                <a:spcPts val="425"/>
              </a:spcBef>
              <a:buClr>
                <a:srgbClr val="669999"/>
              </a:buClr>
              <a:buSzPct val="70000"/>
              <a:buFont typeface="Wingdings" charset="2"/>
              <a:buChar char=""/>
              <a:tabLst>
                <a:tab pos="339725" algn="l"/>
                <a:tab pos="444500" algn="l"/>
                <a:tab pos="893763" algn="l"/>
                <a:tab pos="1343025" algn="l"/>
                <a:tab pos="1792288" algn="l"/>
                <a:tab pos="2241550" algn="l"/>
                <a:tab pos="2690813" algn="l"/>
                <a:tab pos="3140075" algn="l"/>
                <a:tab pos="3589338" algn="l"/>
                <a:tab pos="4038600" algn="l"/>
                <a:tab pos="4487863" algn="l"/>
                <a:tab pos="4937125" algn="l"/>
                <a:tab pos="5386388" algn="l"/>
                <a:tab pos="5835650" algn="l"/>
                <a:tab pos="6284913" algn="l"/>
                <a:tab pos="6734175" algn="l"/>
                <a:tab pos="7183438" algn="l"/>
                <a:tab pos="7632700" algn="l"/>
                <a:tab pos="8081963" algn="l"/>
                <a:tab pos="8531225" algn="l"/>
                <a:tab pos="8980488" algn="l"/>
              </a:tabLst>
            </a:pPr>
            <a:r>
              <a:rPr lang="it-IT" sz="1700"/>
              <a:t>Didascalie alle immagini (ALT);</a:t>
            </a:r>
          </a:p>
          <a:p>
            <a:pPr marL="688975" lvl="1" indent="-347663">
              <a:lnSpc>
                <a:spcPct val="91000"/>
              </a:lnSpc>
              <a:spcBef>
                <a:spcPts val="425"/>
              </a:spcBef>
              <a:buClr>
                <a:srgbClr val="669999"/>
              </a:buClr>
              <a:buSzPct val="70000"/>
              <a:buFont typeface="Wingdings" charset="2"/>
              <a:buChar char=""/>
              <a:tabLst>
                <a:tab pos="339725" algn="l"/>
                <a:tab pos="444500" algn="l"/>
                <a:tab pos="893763" algn="l"/>
                <a:tab pos="1343025" algn="l"/>
                <a:tab pos="1792288" algn="l"/>
                <a:tab pos="2241550" algn="l"/>
                <a:tab pos="2690813" algn="l"/>
                <a:tab pos="3140075" algn="l"/>
                <a:tab pos="3589338" algn="l"/>
                <a:tab pos="4038600" algn="l"/>
                <a:tab pos="4487863" algn="l"/>
                <a:tab pos="4937125" algn="l"/>
                <a:tab pos="5386388" algn="l"/>
                <a:tab pos="5835650" algn="l"/>
                <a:tab pos="6284913" algn="l"/>
                <a:tab pos="6734175" algn="l"/>
                <a:tab pos="7183438" algn="l"/>
                <a:tab pos="7632700" algn="l"/>
                <a:tab pos="8081963" algn="l"/>
                <a:tab pos="8531225" algn="l"/>
                <a:tab pos="8980488" algn="l"/>
              </a:tabLst>
            </a:pPr>
            <a:r>
              <a:rPr lang="it-IT" sz="1700"/>
              <a:t>Keyword;</a:t>
            </a:r>
          </a:p>
          <a:p>
            <a:pPr marL="688975" lvl="1" indent="-347663">
              <a:lnSpc>
                <a:spcPct val="91000"/>
              </a:lnSpc>
              <a:spcBef>
                <a:spcPts val="425"/>
              </a:spcBef>
              <a:buClr>
                <a:srgbClr val="669999"/>
              </a:buClr>
              <a:buSzPct val="70000"/>
              <a:buFont typeface="Wingdings" charset="2"/>
              <a:buChar char=""/>
              <a:tabLst>
                <a:tab pos="339725" algn="l"/>
                <a:tab pos="444500" algn="l"/>
                <a:tab pos="893763" algn="l"/>
                <a:tab pos="1343025" algn="l"/>
                <a:tab pos="1792288" algn="l"/>
                <a:tab pos="2241550" algn="l"/>
                <a:tab pos="2690813" algn="l"/>
                <a:tab pos="3140075" algn="l"/>
                <a:tab pos="3589338" algn="l"/>
                <a:tab pos="4038600" algn="l"/>
                <a:tab pos="4487863" algn="l"/>
                <a:tab pos="4937125" algn="l"/>
                <a:tab pos="5386388" algn="l"/>
                <a:tab pos="5835650" algn="l"/>
                <a:tab pos="6284913" algn="l"/>
                <a:tab pos="6734175" algn="l"/>
                <a:tab pos="7183438" algn="l"/>
                <a:tab pos="7632700" algn="l"/>
                <a:tab pos="8081963" algn="l"/>
                <a:tab pos="8531225" algn="l"/>
                <a:tab pos="8980488" algn="l"/>
              </a:tabLst>
            </a:pPr>
            <a:r>
              <a:rPr lang="it-IT" sz="1700"/>
              <a:t>Abstract;</a:t>
            </a:r>
          </a:p>
          <a:p>
            <a:pPr marL="688975" lvl="1" indent="-347663">
              <a:lnSpc>
                <a:spcPct val="91000"/>
              </a:lnSpc>
              <a:spcBef>
                <a:spcPts val="425"/>
              </a:spcBef>
              <a:buClr>
                <a:srgbClr val="669999"/>
              </a:buClr>
              <a:buSzPct val="70000"/>
              <a:buFont typeface="Wingdings" charset="2"/>
              <a:buChar char=""/>
              <a:tabLst>
                <a:tab pos="339725" algn="l"/>
                <a:tab pos="444500" algn="l"/>
                <a:tab pos="893763" algn="l"/>
                <a:tab pos="1343025" algn="l"/>
                <a:tab pos="1792288" algn="l"/>
                <a:tab pos="2241550" algn="l"/>
                <a:tab pos="2690813" algn="l"/>
                <a:tab pos="3140075" algn="l"/>
                <a:tab pos="3589338" algn="l"/>
                <a:tab pos="4038600" algn="l"/>
                <a:tab pos="4487863" algn="l"/>
                <a:tab pos="4937125" algn="l"/>
                <a:tab pos="5386388" algn="l"/>
                <a:tab pos="5835650" algn="l"/>
                <a:tab pos="6284913" algn="l"/>
                <a:tab pos="6734175" algn="l"/>
                <a:tab pos="7183438" algn="l"/>
                <a:tab pos="7632700" algn="l"/>
                <a:tab pos="8081963" algn="l"/>
                <a:tab pos="8531225" algn="l"/>
                <a:tab pos="8980488" algn="l"/>
              </a:tabLst>
            </a:pPr>
            <a:r>
              <a:rPr lang="it-IT" sz="1700"/>
              <a:t>Testo completo;</a:t>
            </a:r>
          </a:p>
          <a:p>
            <a:pPr marL="688975" lvl="1" indent="-347663">
              <a:lnSpc>
                <a:spcPct val="91000"/>
              </a:lnSpc>
              <a:spcBef>
                <a:spcPts val="425"/>
              </a:spcBef>
              <a:buClr>
                <a:srgbClr val="669999"/>
              </a:buClr>
              <a:buSzPct val="70000"/>
              <a:buFont typeface="Wingdings" charset="2"/>
              <a:buChar char=""/>
              <a:tabLst>
                <a:tab pos="339725" algn="l"/>
                <a:tab pos="444500" algn="l"/>
                <a:tab pos="893763" algn="l"/>
                <a:tab pos="1343025" algn="l"/>
                <a:tab pos="1792288" algn="l"/>
                <a:tab pos="2241550" algn="l"/>
                <a:tab pos="2690813" algn="l"/>
                <a:tab pos="3140075" algn="l"/>
                <a:tab pos="3589338" algn="l"/>
                <a:tab pos="4038600" algn="l"/>
                <a:tab pos="4487863" algn="l"/>
                <a:tab pos="4937125" algn="l"/>
                <a:tab pos="5386388" algn="l"/>
                <a:tab pos="5835650" algn="l"/>
                <a:tab pos="6284913" algn="l"/>
                <a:tab pos="6734175" algn="l"/>
                <a:tab pos="7183438" algn="l"/>
                <a:tab pos="7632700" algn="l"/>
                <a:tab pos="8081963" algn="l"/>
                <a:tab pos="8531225" algn="l"/>
                <a:tab pos="8980488" algn="l"/>
              </a:tabLst>
            </a:pPr>
            <a:r>
              <a:rPr lang="it-IT" sz="1700"/>
              <a:t>…</a:t>
            </a:r>
          </a:p>
          <a:p>
            <a:pPr marL="339725" indent="-339725">
              <a:lnSpc>
                <a:spcPct val="91000"/>
              </a:lnSpc>
              <a:spcBef>
                <a:spcPts val="425"/>
              </a:spcBef>
              <a:buClrTx/>
              <a:buSzTx/>
              <a:buFontTx/>
              <a:buNone/>
              <a:tabLst>
                <a:tab pos="339725" algn="l"/>
                <a:tab pos="444500" algn="l"/>
                <a:tab pos="893763" algn="l"/>
                <a:tab pos="1343025" algn="l"/>
                <a:tab pos="1792288" algn="l"/>
                <a:tab pos="2241550" algn="l"/>
                <a:tab pos="2690813" algn="l"/>
                <a:tab pos="3140075" algn="l"/>
                <a:tab pos="3589338" algn="l"/>
                <a:tab pos="4038600" algn="l"/>
                <a:tab pos="4487863" algn="l"/>
                <a:tab pos="4937125" algn="l"/>
                <a:tab pos="5386388" algn="l"/>
                <a:tab pos="5835650" algn="l"/>
                <a:tab pos="6284913" algn="l"/>
                <a:tab pos="6734175" algn="l"/>
                <a:tab pos="7183438" algn="l"/>
                <a:tab pos="7632700" algn="l"/>
                <a:tab pos="8081963" algn="l"/>
                <a:tab pos="8531225" algn="l"/>
                <a:tab pos="8980488" algn="l"/>
              </a:tabLst>
            </a:pPr>
            <a:r>
              <a:rPr lang="it-IT" sz="1700"/>
              <a:t>(es. </a:t>
            </a:r>
            <a:r>
              <a:rPr lang="it-IT" sz="1700">
                <a:solidFill>
                  <a:srgbClr val="CCCCFF"/>
                </a:solidFill>
                <a:hlinkClick r:id="rId3"/>
              </a:rPr>
              <a:t>http://www.imdb.com</a:t>
            </a:r>
            <a:r>
              <a:rPr lang="it-IT" sz="1700"/>
              <a:t>)</a:t>
            </a:r>
          </a:p>
          <a:p>
            <a:pPr marL="339725" indent="-339725">
              <a:lnSpc>
                <a:spcPct val="91000"/>
              </a:lnSpc>
              <a:spcBef>
                <a:spcPts val="425"/>
              </a:spcBef>
              <a:buClrTx/>
              <a:buSzTx/>
              <a:buFontTx/>
              <a:buNone/>
              <a:tabLst>
                <a:tab pos="339725" algn="l"/>
                <a:tab pos="444500" algn="l"/>
                <a:tab pos="893763" algn="l"/>
                <a:tab pos="1343025" algn="l"/>
                <a:tab pos="1792288" algn="l"/>
                <a:tab pos="2241550" algn="l"/>
                <a:tab pos="2690813" algn="l"/>
                <a:tab pos="3140075" algn="l"/>
                <a:tab pos="3589338" algn="l"/>
                <a:tab pos="4038600" algn="l"/>
                <a:tab pos="4487863" algn="l"/>
                <a:tab pos="4937125" algn="l"/>
                <a:tab pos="5386388" algn="l"/>
                <a:tab pos="5835650" algn="l"/>
                <a:tab pos="6284913" algn="l"/>
                <a:tab pos="6734175" algn="l"/>
                <a:tab pos="7183438" algn="l"/>
                <a:tab pos="7632700" algn="l"/>
                <a:tab pos="8081963" algn="l"/>
                <a:tab pos="8531225" algn="l"/>
                <a:tab pos="8980488" algn="l"/>
              </a:tabLst>
            </a:pPr>
            <a:endParaRPr lang="it-IT" sz="1700"/>
          </a:p>
        </p:txBody>
      </p:sp>
    </p:spTree>
  </p:cSld>
  <p:clrMapOvr>
    <a:masterClrMapping/>
  </p:clrMapOvr>
  <p:transition spd="med"/>
  <p:timing>
    <p:tnLst>
      <p:par>
        <p:cTn id="1" dur="indefinite"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numero diapositiva 5"/>
          <p:cNvSpPr>
            <a:spLocks noGrp="1"/>
          </p:cNvSpPr>
          <p:nvPr>
            <p:ph type="sldNum" idx="4294967295"/>
          </p:nvPr>
        </p:nvSpPr>
        <p:spPr>
          <a:xfrm>
            <a:off x="7010400" y="6400800"/>
            <a:ext cx="2130425" cy="454025"/>
          </a:xfrm>
          <a:prstGeom prst="rect">
            <a:avLst/>
          </a:prstGeom>
        </p:spPr>
        <p:txBody>
          <a:bodyPr/>
          <a:lstStyle/>
          <a:p>
            <a:fld id="{EA7A5548-E883-4EA0-A338-1579CCCFBF35}" type="slidenum">
              <a:rPr lang="en-US"/>
              <a:pPr/>
              <a:t>25</a:t>
            </a:fld>
            <a:endParaRPr lang="en-US"/>
          </a:p>
        </p:txBody>
      </p:sp>
      <p:sp>
        <p:nvSpPr>
          <p:cNvPr id="28673" name="Rectangle 1"/>
          <p:cNvSpPr>
            <a:spLocks noGrp="1" noChangeArrowheads="1"/>
          </p:cNvSpPr>
          <p:nvPr>
            <p:ph type="title" idx="4294967295"/>
          </p:nvPr>
        </p:nvSpPr>
        <p:spPr>
          <a:xfrm>
            <a:off x="457200" y="122238"/>
            <a:ext cx="7543800" cy="1295400"/>
          </a:xfrm>
          <a:ln/>
        </p:spPr>
        <p:txBody>
          <a:bodyPr anchor="b"/>
          <a:lstStyle/>
          <a:p>
            <a: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it-IT"/>
              <a:t>L’algoritmo: recall Vs precision</a:t>
            </a:r>
          </a:p>
        </p:txBody>
      </p:sp>
      <p:sp>
        <p:nvSpPr>
          <p:cNvPr id="28674" name="Rectangle 2"/>
          <p:cNvSpPr>
            <a:spLocks noGrp="1" noChangeArrowheads="1"/>
          </p:cNvSpPr>
          <p:nvPr>
            <p:ph type="body" idx="4294967295"/>
          </p:nvPr>
        </p:nvSpPr>
        <p:spPr>
          <a:xfrm>
            <a:off x="457200" y="1719263"/>
            <a:ext cx="8229600" cy="5170487"/>
          </a:xfrm>
          <a:ln/>
        </p:spPr>
        <p:txBody>
          <a:bodyPr tIns="97074"/>
          <a:lstStyle/>
          <a:p>
            <a:pPr marL="339725" indent="-339725">
              <a:lnSpc>
                <a:spcPct val="81000"/>
              </a:lnSpc>
              <a:spcBef>
                <a:spcPts val="525"/>
              </a:spcBef>
              <a:buClr>
                <a:srgbClr val="330066"/>
              </a:buClr>
              <a:buSzPct val="70000"/>
              <a:buFont typeface="Wingdings" charset="2"/>
              <a:buChar char=""/>
              <a:tabLst>
                <a:tab pos="339725" algn="l"/>
                <a:tab pos="444500" algn="l"/>
                <a:tab pos="893763" algn="l"/>
                <a:tab pos="1343025" algn="l"/>
                <a:tab pos="1792288" algn="l"/>
                <a:tab pos="2241550" algn="l"/>
                <a:tab pos="2690813" algn="l"/>
                <a:tab pos="3140075" algn="l"/>
                <a:tab pos="3589338" algn="l"/>
                <a:tab pos="4038600" algn="l"/>
                <a:tab pos="4487863" algn="l"/>
                <a:tab pos="4937125" algn="l"/>
                <a:tab pos="5386388" algn="l"/>
                <a:tab pos="5835650" algn="l"/>
                <a:tab pos="6284913" algn="l"/>
                <a:tab pos="6734175" algn="l"/>
                <a:tab pos="7183438" algn="l"/>
                <a:tab pos="7632700" algn="l"/>
                <a:tab pos="8081963" algn="l"/>
                <a:tab pos="8531225" algn="l"/>
                <a:tab pos="8980488" algn="l"/>
              </a:tabLst>
            </a:pPr>
            <a:r>
              <a:rPr lang="it-IT" sz="2100"/>
              <a:t>La base di contenuti viene ispezionata sulla base dell’input dell’utente da parte di un modulo software che identifica e raccoglie tutte quelle informazioni pertinenti rispetto alla ricerca formulata;</a:t>
            </a:r>
          </a:p>
          <a:p>
            <a:pPr marL="339725" indent="-339725">
              <a:lnSpc>
                <a:spcPct val="81000"/>
              </a:lnSpc>
              <a:spcBef>
                <a:spcPts val="525"/>
              </a:spcBef>
              <a:buClrTx/>
              <a:buSzTx/>
              <a:buFontTx/>
              <a:buNone/>
              <a:tabLst>
                <a:tab pos="339725" algn="l"/>
                <a:tab pos="444500" algn="l"/>
                <a:tab pos="893763" algn="l"/>
                <a:tab pos="1343025" algn="l"/>
                <a:tab pos="1792288" algn="l"/>
                <a:tab pos="2241550" algn="l"/>
                <a:tab pos="2690813" algn="l"/>
                <a:tab pos="3140075" algn="l"/>
                <a:tab pos="3589338" algn="l"/>
                <a:tab pos="4038600" algn="l"/>
                <a:tab pos="4487863" algn="l"/>
                <a:tab pos="4937125" algn="l"/>
                <a:tab pos="5386388" algn="l"/>
                <a:tab pos="5835650" algn="l"/>
                <a:tab pos="6284913" algn="l"/>
                <a:tab pos="6734175" algn="l"/>
                <a:tab pos="7183438" algn="l"/>
                <a:tab pos="7632700" algn="l"/>
                <a:tab pos="8081963" algn="l"/>
                <a:tab pos="8531225" algn="l"/>
                <a:tab pos="8980488" algn="l"/>
              </a:tabLst>
            </a:pPr>
            <a:endParaRPr lang="it-IT" sz="2100"/>
          </a:p>
          <a:p>
            <a:pPr marL="339725" indent="-339725">
              <a:lnSpc>
                <a:spcPct val="81000"/>
              </a:lnSpc>
              <a:spcBef>
                <a:spcPts val="525"/>
              </a:spcBef>
              <a:buClr>
                <a:srgbClr val="330066"/>
              </a:buClr>
              <a:buSzPct val="70000"/>
              <a:buFont typeface="Wingdings" charset="2"/>
              <a:buChar char=""/>
              <a:tabLst>
                <a:tab pos="339725" algn="l"/>
                <a:tab pos="444500" algn="l"/>
                <a:tab pos="893763" algn="l"/>
                <a:tab pos="1343025" algn="l"/>
                <a:tab pos="1792288" algn="l"/>
                <a:tab pos="2241550" algn="l"/>
                <a:tab pos="2690813" algn="l"/>
                <a:tab pos="3140075" algn="l"/>
                <a:tab pos="3589338" algn="l"/>
                <a:tab pos="4038600" algn="l"/>
                <a:tab pos="4487863" algn="l"/>
                <a:tab pos="4937125" algn="l"/>
                <a:tab pos="5386388" algn="l"/>
                <a:tab pos="5835650" algn="l"/>
                <a:tab pos="6284913" algn="l"/>
                <a:tab pos="6734175" algn="l"/>
                <a:tab pos="7183438" algn="l"/>
                <a:tab pos="7632700" algn="l"/>
                <a:tab pos="8081963" algn="l"/>
                <a:tab pos="8531225" algn="l"/>
                <a:tab pos="8980488" algn="l"/>
              </a:tabLst>
            </a:pPr>
            <a:r>
              <a:rPr lang="it-IT" sz="2100"/>
              <a:t>La quantità e la qualità dei risultati è influenzata da due parametri:</a:t>
            </a:r>
          </a:p>
          <a:p>
            <a:pPr marL="688975" lvl="1" indent="-347663">
              <a:lnSpc>
                <a:spcPct val="81000"/>
              </a:lnSpc>
              <a:spcBef>
                <a:spcPts val="500"/>
              </a:spcBef>
              <a:buClr>
                <a:srgbClr val="669999"/>
              </a:buClr>
              <a:buSzPct val="70000"/>
              <a:buFont typeface="Wingdings" charset="2"/>
              <a:buChar char=""/>
              <a:tabLst>
                <a:tab pos="339725" algn="l"/>
                <a:tab pos="444500" algn="l"/>
                <a:tab pos="893763" algn="l"/>
                <a:tab pos="1343025" algn="l"/>
                <a:tab pos="1792288" algn="l"/>
                <a:tab pos="2241550" algn="l"/>
                <a:tab pos="2690813" algn="l"/>
                <a:tab pos="3140075" algn="l"/>
                <a:tab pos="3589338" algn="l"/>
                <a:tab pos="4038600" algn="l"/>
                <a:tab pos="4487863" algn="l"/>
                <a:tab pos="4937125" algn="l"/>
                <a:tab pos="5386388" algn="l"/>
                <a:tab pos="5835650" algn="l"/>
                <a:tab pos="6284913" algn="l"/>
                <a:tab pos="6734175" algn="l"/>
                <a:tab pos="7183438" algn="l"/>
                <a:tab pos="7632700" algn="l"/>
                <a:tab pos="8081963" algn="l"/>
                <a:tab pos="8531225" algn="l"/>
                <a:tab pos="8980488" algn="l"/>
              </a:tabLst>
            </a:pPr>
            <a:r>
              <a:rPr lang="it-IT" sz="2000" b="1"/>
              <a:t>Recall</a:t>
            </a:r>
            <a:r>
              <a:rPr lang="it-IT" sz="2000"/>
              <a:t> = n° risultati trovati / n° elementi totali;</a:t>
            </a:r>
          </a:p>
          <a:p>
            <a:pPr marL="688975" lvl="1" indent="-347663">
              <a:lnSpc>
                <a:spcPct val="81000"/>
              </a:lnSpc>
              <a:spcBef>
                <a:spcPts val="500"/>
              </a:spcBef>
              <a:buClr>
                <a:srgbClr val="669999"/>
              </a:buClr>
              <a:buSzPct val="70000"/>
              <a:buFont typeface="Wingdings" charset="2"/>
              <a:buChar char=""/>
              <a:tabLst>
                <a:tab pos="339725" algn="l"/>
                <a:tab pos="444500" algn="l"/>
                <a:tab pos="893763" algn="l"/>
                <a:tab pos="1343025" algn="l"/>
                <a:tab pos="1792288" algn="l"/>
                <a:tab pos="2241550" algn="l"/>
                <a:tab pos="2690813" algn="l"/>
                <a:tab pos="3140075" algn="l"/>
                <a:tab pos="3589338" algn="l"/>
                <a:tab pos="4038600" algn="l"/>
                <a:tab pos="4487863" algn="l"/>
                <a:tab pos="4937125" algn="l"/>
                <a:tab pos="5386388" algn="l"/>
                <a:tab pos="5835650" algn="l"/>
                <a:tab pos="6284913" algn="l"/>
                <a:tab pos="6734175" algn="l"/>
                <a:tab pos="7183438" algn="l"/>
                <a:tab pos="7632700" algn="l"/>
                <a:tab pos="8081963" algn="l"/>
                <a:tab pos="8531225" algn="l"/>
                <a:tab pos="8980488" algn="l"/>
              </a:tabLst>
            </a:pPr>
            <a:r>
              <a:rPr lang="it-IT" sz="2000" b="1"/>
              <a:t>Precision</a:t>
            </a:r>
            <a:r>
              <a:rPr lang="it-IT" sz="2000"/>
              <a:t> = n° risultati rilevanti / n° elementi rilevanti</a:t>
            </a:r>
          </a:p>
          <a:p>
            <a:pPr marL="339725" indent="-339725">
              <a:lnSpc>
                <a:spcPct val="81000"/>
              </a:lnSpc>
              <a:spcBef>
                <a:spcPts val="525"/>
              </a:spcBef>
              <a:buClrTx/>
              <a:buSzTx/>
              <a:buFontTx/>
              <a:buNone/>
              <a:tabLst>
                <a:tab pos="339725" algn="l"/>
                <a:tab pos="444500" algn="l"/>
                <a:tab pos="893763" algn="l"/>
                <a:tab pos="1343025" algn="l"/>
                <a:tab pos="1792288" algn="l"/>
                <a:tab pos="2241550" algn="l"/>
                <a:tab pos="2690813" algn="l"/>
                <a:tab pos="3140075" algn="l"/>
                <a:tab pos="3589338" algn="l"/>
                <a:tab pos="4038600" algn="l"/>
                <a:tab pos="4487863" algn="l"/>
                <a:tab pos="4937125" algn="l"/>
                <a:tab pos="5386388" algn="l"/>
                <a:tab pos="5835650" algn="l"/>
                <a:tab pos="6284913" algn="l"/>
                <a:tab pos="6734175" algn="l"/>
                <a:tab pos="7183438" algn="l"/>
                <a:tab pos="7632700" algn="l"/>
                <a:tab pos="8081963" algn="l"/>
                <a:tab pos="8531225" algn="l"/>
                <a:tab pos="8980488" algn="l"/>
              </a:tabLst>
            </a:pPr>
            <a:endParaRPr lang="it-IT" sz="2100" b="1"/>
          </a:p>
          <a:p>
            <a:pPr marL="339725" indent="-339725">
              <a:lnSpc>
                <a:spcPct val="81000"/>
              </a:lnSpc>
              <a:spcBef>
                <a:spcPts val="525"/>
              </a:spcBef>
              <a:buClr>
                <a:srgbClr val="330066"/>
              </a:buClr>
              <a:buSzPct val="70000"/>
              <a:buFont typeface="Wingdings" charset="2"/>
              <a:buChar char=""/>
              <a:tabLst>
                <a:tab pos="339725" algn="l"/>
                <a:tab pos="444500" algn="l"/>
                <a:tab pos="893763" algn="l"/>
                <a:tab pos="1343025" algn="l"/>
                <a:tab pos="1792288" algn="l"/>
                <a:tab pos="2241550" algn="l"/>
                <a:tab pos="2690813" algn="l"/>
                <a:tab pos="3140075" algn="l"/>
                <a:tab pos="3589338" algn="l"/>
                <a:tab pos="4038600" algn="l"/>
                <a:tab pos="4487863" algn="l"/>
                <a:tab pos="4937125" algn="l"/>
                <a:tab pos="5386388" algn="l"/>
                <a:tab pos="5835650" algn="l"/>
                <a:tab pos="6284913" algn="l"/>
                <a:tab pos="6734175" algn="l"/>
                <a:tab pos="7183438" algn="l"/>
                <a:tab pos="7632700" algn="l"/>
                <a:tab pos="8081963" algn="l"/>
                <a:tab pos="8531225" algn="l"/>
                <a:tab pos="8980488" algn="l"/>
              </a:tabLst>
            </a:pPr>
            <a:r>
              <a:rPr lang="it-IT" sz="2100" b="1"/>
              <a:t>Osservazioni: </a:t>
            </a:r>
          </a:p>
          <a:p>
            <a:pPr marL="688975" lvl="1" indent="-347663">
              <a:lnSpc>
                <a:spcPct val="81000"/>
              </a:lnSpc>
              <a:spcBef>
                <a:spcPts val="500"/>
              </a:spcBef>
              <a:buClr>
                <a:srgbClr val="669999"/>
              </a:buClr>
              <a:buSzPct val="70000"/>
              <a:buFont typeface="Wingdings" charset="2"/>
              <a:buChar char=""/>
              <a:tabLst>
                <a:tab pos="339725" algn="l"/>
                <a:tab pos="444500" algn="l"/>
                <a:tab pos="893763" algn="l"/>
                <a:tab pos="1343025" algn="l"/>
                <a:tab pos="1792288" algn="l"/>
                <a:tab pos="2241550" algn="l"/>
                <a:tab pos="2690813" algn="l"/>
                <a:tab pos="3140075" algn="l"/>
                <a:tab pos="3589338" algn="l"/>
                <a:tab pos="4038600" algn="l"/>
                <a:tab pos="4487863" algn="l"/>
                <a:tab pos="4937125" algn="l"/>
                <a:tab pos="5386388" algn="l"/>
                <a:tab pos="5835650" algn="l"/>
                <a:tab pos="6284913" algn="l"/>
                <a:tab pos="6734175" algn="l"/>
                <a:tab pos="7183438" algn="l"/>
                <a:tab pos="7632700" algn="l"/>
                <a:tab pos="8081963" algn="l"/>
                <a:tab pos="8531225" algn="l"/>
                <a:tab pos="8980488" algn="l"/>
              </a:tabLst>
            </a:pPr>
            <a:r>
              <a:rPr lang="it-IT" sz="2000"/>
              <a:t>Recall e Precision sono</a:t>
            </a:r>
            <a:r>
              <a:rPr lang="it-IT" sz="2000" b="1"/>
              <a:t> inversamente correlati;</a:t>
            </a:r>
          </a:p>
          <a:p>
            <a:pPr marL="688975" lvl="1" indent="-347663">
              <a:lnSpc>
                <a:spcPct val="81000"/>
              </a:lnSpc>
              <a:spcBef>
                <a:spcPts val="500"/>
              </a:spcBef>
              <a:buClr>
                <a:srgbClr val="669999"/>
              </a:buClr>
              <a:buSzPct val="70000"/>
              <a:buFont typeface="Wingdings" charset="2"/>
              <a:buChar char=""/>
              <a:tabLst>
                <a:tab pos="339725" algn="l"/>
                <a:tab pos="444500" algn="l"/>
                <a:tab pos="893763" algn="l"/>
                <a:tab pos="1343025" algn="l"/>
                <a:tab pos="1792288" algn="l"/>
                <a:tab pos="2241550" algn="l"/>
                <a:tab pos="2690813" algn="l"/>
                <a:tab pos="3140075" algn="l"/>
                <a:tab pos="3589338" algn="l"/>
                <a:tab pos="4038600" algn="l"/>
                <a:tab pos="4487863" algn="l"/>
                <a:tab pos="4937125" algn="l"/>
                <a:tab pos="5386388" algn="l"/>
                <a:tab pos="5835650" algn="l"/>
                <a:tab pos="6284913" algn="l"/>
                <a:tab pos="6734175" algn="l"/>
                <a:tab pos="7183438" algn="l"/>
                <a:tab pos="7632700" algn="l"/>
                <a:tab pos="8081963" algn="l"/>
                <a:tab pos="8531225" algn="l"/>
                <a:tab pos="8980488" algn="l"/>
              </a:tabLst>
            </a:pPr>
            <a:r>
              <a:rPr lang="it-IT" sz="2000"/>
              <a:t>E’ necessario trovare il corretto equilibrio considerando i bisogni degli utenti;</a:t>
            </a:r>
          </a:p>
          <a:p>
            <a:pPr marL="339725" indent="-339725">
              <a:lnSpc>
                <a:spcPct val="81000"/>
              </a:lnSpc>
              <a:spcBef>
                <a:spcPts val="500"/>
              </a:spcBef>
              <a:buClrTx/>
              <a:buSzTx/>
              <a:buFontTx/>
              <a:buNone/>
              <a:tabLst>
                <a:tab pos="339725" algn="l"/>
                <a:tab pos="444500" algn="l"/>
                <a:tab pos="893763" algn="l"/>
                <a:tab pos="1343025" algn="l"/>
                <a:tab pos="1792288" algn="l"/>
                <a:tab pos="2241550" algn="l"/>
                <a:tab pos="2690813" algn="l"/>
                <a:tab pos="3140075" algn="l"/>
                <a:tab pos="3589338" algn="l"/>
                <a:tab pos="4038600" algn="l"/>
                <a:tab pos="4487863" algn="l"/>
                <a:tab pos="4937125" algn="l"/>
                <a:tab pos="5386388" algn="l"/>
                <a:tab pos="5835650" algn="l"/>
                <a:tab pos="6284913" algn="l"/>
                <a:tab pos="6734175" algn="l"/>
                <a:tab pos="7183438" algn="l"/>
                <a:tab pos="7632700" algn="l"/>
                <a:tab pos="8081963" algn="l"/>
                <a:tab pos="8531225" algn="l"/>
                <a:tab pos="8980488" algn="l"/>
              </a:tabLst>
            </a:pPr>
            <a:endParaRPr lang="it-IT" sz="2000"/>
          </a:p>
          <a:p>
            <a:pPr marL="339725" indent="-339725">
              <a:lnSpc>
                <a:spcPct val="81000"/>
              </a:lnSpc>
              <a:spcBef>
                <a:spcPts val="525"/>
              </a:spcBef>
              <a:buClrTx/>
              <a:buSzTx/>
              <a:buFontTx/>
              <a:buNone/>
              <a:tabLst>
                <a:tab pos="339725" algn="l"/>
                <a:tab pos="444500" algn="l"/>
                <a:tab pos="893763" algn="l"/>
                <a:tab pos="1343025" algn="l"/>
                <a:tab pos="1792288" algn="l"/>
                <a:tab pos="2241550" algn="l"/>
                <a:tab pos="2690813" algn="l"/>
                <a:tab pos="3140075" algn="l"/>
                <a:tab pos="3589338" algn="l"/>
                <a:tab pos="4038600" algn="l"/>
                <a:tab pos="4487863" algn="l"/>
                <a:tab pos="4937125" algn="l"/>
                <a:tab pos="5386388" algn="l"/>
                <a:tab pos="5835650" algn="l"/>
                <a:tab pos="6284913" algn="l"/>
                <a:tab pos="6734175" algn="l"/>
                <a:tab pos="7183438" algn="l"/>
                <a:tab pos="7632700" algn="l"/>
                <a:tab pos="8081963" algn="l"/>
                <a:tab pos="8531225" algn="l"/>
                <a:tab pos="8980488" algn="l"/>
              </a:tabLst>
            </a:pPr>
            <a:endParaRPr lang="it-IT" sz="2100"/>
          </a:p>
          <a:p>
            <a:pPr marL="339725" indent="-339725">
              <a:lnSpc>
                <a:spcPct val="81000"/>
              </a:lnSpc>
              <a:spcBef>
                <a:spcPts val="525"/>
              </a:spcBef>
              <a:buClrTx/>
              <a:buSzTx/>
              <a:buFontTx/>
              <a:buNone/>
              <a:tabLst>
                <a:tab pos="339725" algn="l"/>
                <a:tab pos="444500" algn="l"/>
                <a:tab pos="893763" algn="l"/>
                <a:tab pos="1343025" algn="l"/>
                <a:tab pos="1792288" algn="l"/>
                <a:tab pos="2241550" algn="l"/>
                <a:tab pos="2690813" algn="l"/>
                <a:tab pos="3140075" algn="l"/>
                <a:tab pos="3589338" algn="l"/>
                <a:tab pos="4038600" algn="l"/>
                <a:tab pos="4487863" algn="l"/>
                <a:tab pos="4937125" algn="l"/>
                <a:tab pos="5386388" algn="l"/>
                <a:tab pos="5835650" algn="l"/>
                <a:tab pos="6284913" algn="l"/>
                <a:tab pos="6734175" algn="l"/>
                <a:tab pos="7183438" algn="l"/>
                <a:tab pos="7632700" algn="l"/>
                <a:tab pos="8081963" algn="l"/>
                <a:tab pos="8531225" algn="l"/>
                <a:tab pos="8980488" algn="l"/>
              </a:tabLst>
            </a:pPr>
            <a:endParaRPr lang="it-IT" sz="2100"/>
          </a:p>
        </p:txBody>
      </p:sp>
    </p:spTree>
  </p:cSld>
  <p:clrMapOvr>
    <a:masterClrMapping/>
  </p:clrMapOvr>
  <p:transition spd="med"/>
  <p:timing>
    <p:tnLst>
      <p:par>
        <p:cTn id="1" dur="indefinite"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numero diapositiva 5"/>
          <p:cNvSpPr>
            <a:spLocks noGrp="1"/>
          </p:cNvSpPr>
          <p:nvPr>
            <p:ph type="sldNum" idx="4294967295"/>
          </p:nvPr>
        </p:nvSpPr>
        <p:spPr>
          <a:xfrm>
            <a:off x="7010400" y="6400800"/>
            <a:ext cx="2130425" cy="454025"/>
          </a:xfrm>
          <a:prstGeom prst="rect">
            <a:avLst/>
          </a:prstGeom>
        </p:spPr>
        <p:txBody>
          <a:bodyPr/>
          <a:lstStyle/>
          <a:p>
            <a:fld id="{B75108A5-CBC3-4AA6-B13C-F0ABA5F10DC2}" type="slidenum">
              <a:rPr lang="en-US"/>
              <a:pPr/>
              <a:t>26</a:t>
            </a:fld>
            <a:endParaRPr lang="en-US"/>
          </a:p>
        </p:txBody>
      </p:sp>
      <p:sp>
        <p:nvSpPr>
          <p:cNvPr id="29697" name="Rectangle 1"/>
          <p:cNvSpPr>
            <a:spLocks noGrp="1" noChangeArrowheads="1"/>
          </p:cNvSpPr>
          <p:nvPr>
            <p:ph type="title" idx="4294967295"/>
          </p:nvPr>
        </p:nvSpPr>
        <p:spPr>
          <a:xfrm>
            <a:off x="457200" y="122238"/>
            <a:ext cx="7543800" cy="1295400"/>
          </a:xfrm>
          <a:ln/>
        </p:spPr>
        <p:txBody>
          <a:bodyPr anchor="b"/>
          <a:lstStyle/>
          <a:p>
            <a: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it-IT"/>
              <a:t>Metadati e algoritmi</a:t>
            </a:r>
          </a:p>
        </p:txBody>
      </p:sp>
      <p:sp>
        <p:nvSpPr>
          <p:cNvPr id="29698" name="Rectangle 2"/>
          <p:cNvSpPr>
            <a:spLocks noGrp="1" noChangeArrowheads="1"/>
          </p:cNvSpPr>
          <p:nvPr>
            <p:ph type="body" idx="4294967295"/>
          </p:nvPr>
        </p:nvSpPr>
        <p:spPr>
          <a:xfrm>
            <a:off x="457200" y="1719263"/>
            <a:ext cx="8229600" cy="4411662"/>
          </a:xfrm>
          <a:ln/>
        </p:spPr>
        <p:txBody>
          <a:bodyPr/>
          <a:lstStyle/>
          <a:p>
            <a:pPr marL="339725" indent="-339725">
              <a:spcBef>
                <a:spcPts val="525"/>
              </a:spcBef>
              <a:buClr>
                <a:srgbClr val="330066"/>
              </a:buClr>
              <a:buSzPct val="70000"/>
              <a:buFont typeface="Wingdings" charset="2"/>
              <a:buChar char=""/>
              <a:tabLst>
                <a:tab pos="339725" algn="l"/>
                <a:tab pos="444500" algn="l"/>
                <a:tab pos="893763" algn="l"/>
                <a:tab pos="1343025" algn="l"/>
                <a:tab pos="1792288" algn="l"/>
                <a:tab pos="2241550" algn="l"/>
                <a:tab pos="2690813" algn="l"/>
                <a:tab pos="3140075" algn="l"/>
                <a:tab pos="3589338" algn="l"/>
                <a:tab pos="4038600" algn="l"/>
                <a:tab pos="4487863" algn="l"/>
                <a:tab pos="4937125" algn="l"/>
                <a:tab pos="5386388" algn="l"/>
                <a:tab pos="5835650" algn="l"/>
                <a:tab pos="6284913" algn="l"/>
                <a:tab pos="6734175" algn="l"/>
                <a:tab pos="7183438" algn="l"/>
                <a:tab pos="7632700" algn="l"/>
                <a:tab pos="8081963" algn="l"/>
                <a:tab pos="8531225" algn="l"/>
                <a:tab pos="8980488" algn="l"/>
              </a:tabLst>
            </a:pPr>
            <a:r>
              <a:rPr lang="it-IT" sz="2100"/>
              <a:t>L’efficacia di un sistema di ricerca può essere incrementata dalla presenza di meta-informazioni sui contenuti, tali da esprimere le relazioni semantiche interne alla base informativa.</a:t>
            </a:r>
          </a:p>
          <a:p>
            <a:pPr marL="339725" indent="-339725">
              <a:spcBef>
                <a:spcPts val="525"/>
              </a:spcBef>
              <a:buClrTx/>
              <a:buSzTx/>
              <a:buFontTx/>
              <a:buNone/>
              <a:tabLst>
                <a:tab pos="339725" algn="l"/>
                <a:tab pos="444500" algn="l"/>
                <a:tab pos="893763" algn="l"/>
                <a:tab pos="1343025" algn="l"/>
                <a:tab pos="1792288" algn="l"/>
                <a:tab pos="2241550" algn="l"/>
                <a:tab pos="2690813" algn="l"/>
                <a:tab pos="3140075" algn="l"/>
                <a:tab pos="3589338" algn="l"/>
                <a:tab pos="4038600" algn="l"/>
                <a:tab pos="4487863" algn="l"/>
                <a:tab pos="4937125" algn="l"/>
                <a:tab pos="5386388" algn="l"/>
                <a:tab pos="5835650" algn="l"/>
                <a:tab pos="6284913" algn="l"/>
                <a:tab pos="6734175" algn="l"/>
                <a:tab pos="7183438" algn="l"/>
                <a:tab pos="7632700" algn="l"/>
                <a:tab pos="8081963" algn="l"/>
                <a:tab pos="8531225" algn="l"/>
                <a:tab pos="8980488" algn="l"/>
              </a:tabLst>
            </a:pPr>
            <a:endParaRPr lang="it-IT" sz="2100"/>
          </a:p>
          <a:p>
            <a:pPr marL="688975" lvl="1" indent="-347663">
              <a:spcBef>
                <a:spcPts val="475"/>
              </a:spcBef>
              <a:buClr>
                <a:srgbClr val="669999"/>
              </a:buClr>
              <a:buSzPct val="70000"/>
              <a:buFont typeface="Wingdings" charset="2"/>
              <a:buChar char=""/>
              <a:tabLst>
                <a:tab pos="339725" algn="l"/>
                <a:tab pos="444500" algn="l"/>
                <a:tab pos="893763" algn="l"/>
                <a:tab pos="1343025" algn="l"/>
                <a:tab pos="1792288" algn="l"/>
                <a:tab pos="2241550" algn="l"/>
                <a:tab pos="2690813" algn="l"/>
                <a:tab pos="3140075" algn="l"/>
                <a:tab pos="3589338" algn="l"/>
                <a:tab pos="4038600" algn="l"/>
                <a:tab pos="4487863" algn="l"/>
                <a:tab pos="4937125" algn="l"/>
                <a:tab pos="5386388" algn="l"/>
                <a:tab pos="5835650" algn="l"/>
                <a:tab pos="6284913" algn="l"/>
                <a:tab pos="6734175" algn="l"/>
                <a:tab pos="7183438" algn="l"/>
                <a:tab pos="7632700" algn="l"/>
                <a:tab pos="8081963" algn="l"/>
                <a:tab pos="8531225" algn="l"/>
                <a:tab pos="8980488" algn="l"/>
              </a:tabLst>
            </a:pPr>
            <a:r>
              <a:rPr lang="it-IT" sz="1900" b="1"/>
              <a:t>Vocabolari controllati</a:t>
            </a:r>
            <a:r>
              <a:rPr lang="it-IT" sz="1900"/>
              <a:t> = elenco dei termini che descrivono uno specifico settore, sinonimi e varianti compresi;</a:t>
            </a:r>
          </a:p>
          <a:p>
            <a:pPr marL="688975" lvl="1" indent="-347663">
              <a:spcBef>
                <a:spcPts val="475"/>
              </a:spcBef>
              <a:buClr>
                <a:srgbClr val="669999"/>
              </a:buClr>
              <a:buSzPct val="70000"/>
              <a:buFont typeface="Wingdings" charset="2"/>
              <a:buChar char=""/>
              <a:tabLst>
                <a:tab pos="339725" algn="l"/>
                <a:tab pos="444500" algn="l"/>
                <a:tab pos="893763" algn="l"/>
                <a:tab pos="1343025" algn="l"/>
                <a:tab pos="1792288" algn="l"/>
                <a:tab pos="2241550" algn="l"/>
                <a:tab pos="2690813" algn="l"/>
                <a:tab pos="3140075" algn="l"/>
                <a:tab pos="3589338" algn="l"/>
                <a:tab pos="4038600" algn="l"/>
                <a:tab pos="4487863" algn="l"/>
                <a:tab pos="4937125" algn="l"/>
                <a:tab pos="5386388" algn="l"/>
                <a:tab pos="5835650" algn="l"/>
                <a:tab pos="6284913" algn="l"/>
                <a:tab pos="6734175" algn="l"/>
                <a:tab pos="7183438" algn="l"/>
                <a:tab pos="7632700" algn="l"/>
                <a:tab pos="8081963" algn="l"/>
                <a:tab pos="8531225" algn="l"/>
                <a:tab pos="8980488" algn="l"/>
              </a:tabLst>
            </a:pPr>
            <a:r>
              <a:rPr lang="it-IT" sz="1900" b="1"/>
              <a:t>Thesaurus</a:t>
            </a:r>
            <a:r>
              <a:rPr lang="it-IT" sz="1900"/>
              <a:t> = glossario controllato che include anche le relazioni semantiche tra i termini;</a:t>
            </a:r>
          </a:p>
          <a:p>
            <a:pPr marL="688975" lvl="1" indent="-347663">
              <a:spcBef>
                <a:spcPts val="475"/>
              </a:spcBef>
              <a:buClr>
                <a:srgbClr val="669999"/>
              </a:buClr>
              <a:buSzPct val="70000"/>
              <a:buFont typeface="Wingdings" charset="2"/>
              <a:buChar char=""/>
              <a:tabLst>
                <a:tab pos="339725" algn="l"/>
                <a:tab pos="444500" algn="l"/>
                <a:tab pos="893763" algn="l"/>
                <a:tab pos="1343025" algn="l"/>
                <a:tab pos="1792288" algn="l"/>
                <a:tab pos="2241550" algn="l"/>
                <a:tab pos="2690813" algn="l"/>
                <a:tab pos="3140075" algn="l"/>
                <a:tab pos="3589338" algn="l"/>
                <a:tab pos="4038600" algn="l"/>
                <a:tab pos="4487863" algn="l"/>
                <a:tab pos="4937125" algn="l"/>
                <a:tab pos="5386388" algn="l"/>
                <a:tab pos="5835650" algn="l"/>
                <a:tab pos="6284913" algn="l"/>
                <a:tab pos="6734175" algn="l"/>
                <a:tab pos="7183438" algn="l"/>
                <a:tab pos="7632700" algn="l"/>
                <a:tab pos="8081963" algn="l"/>
                <a:tab pos="8531225" algn="l"/>
                <a:tab pos="8980488" algn="l"/>
              </a:tabLst>
            </a:pPr>
            <a:r>
              <a:rPr lang="it-IT" sz="1900" b="1"/>
              <a:t>Regole</a:t>
            </a:r>
            <a:r>
              <a:rPr lang="it-IT" sz="1900"/>
              <a:t> = espressioni logiche che possono aiutare il recupero delle informazioni;</a:t>
            </a:r>
          </a:p>
        </p:txBody>
      </p:sp>
    </p:spTree>
  </p:cSld>
  <p:clrMapOvr>
    <a:masterClrMapping/>
  </p:clrMapOvr>
  <p:transition spd="med"/>
  <p:timing>
    <p:tnLst>
      <p:par>
        <p:cTn id="1" dur="indefinite"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numero diapositiva 5"/>
          <p:cNvSpPr>
            <a:spLocks noGrp="1"/>
          </p:cNvSpPr>
          <p:nvPr>
            <p:ph type="sldNum" idx="4294967295"/>
          </p:nvPr>
        </p:nvSpPr>
        <p:spPr>
          <a:xfrm>
            <a:off x="7010400" y="6400800"/>
            <a:ext cx="2130425" cy="454025"/>
          </a:xfrm>
          <a:prstGeom prst="rect">
            <a:avLst/>
          </a:prstGeom>
        </p:spPr>
        <p:txBody>
          <a:bodyPr/>
          <a:lstStyle/>
          <a:p>
            <a:fld id="{B76A62F0-BDD1-41C6-A4AC-86A80325F8E6}" type="slidenum">
              <a:rPr lang="en-US"/>
              <a:pPr/>
              <a:t>27</a:t>
            </a:fld>
            <a:endParaRPr lang="en-US"/>
          </a:p>
        </p:txBody>
      </p:sp>
      <p:sp>
        <p:nvSpPr>
          <p:cNvPr id="30721" name="Rectangle 1"/>
          <p:cNvSpPr>
            <a:spLocks noGrp="1" noChangeArrowheads="1"/>
          </p:cNvSpPr>
          <p:nvPr>
            <p:ph type="title" idx="4294967295"/>
          </p:nvPr>
        </p:nvSpPr>
        <p:spPr>
          <a:xfrm>
            <a:off x="457200" y="122238"/>
            <a:ext cx="7543800" cy="1295400"/>
          </a:xfrm>
          <a:ln/>
        </p:spPr>
        <p:txBody>
          <a:bodyPr anchor="b"/>
          <a:lstStyle/>
          <a:p>
            <a: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it-IT"/>
              <a:t>Presentazione dei risultati</a:t>
            </a:r>
          </a:p>
        </p:txBody>
      </p:sp>
      <p:sp>
        <p:nvSpPr>
          <p:cNvPr id="30722" name="Rectangle 2"/>
          <p:cNvSpPr>
            <a:spLocks noGrp="1" noChangeArrowheads="1"/>
          </p:cNvSpPr>
          <p:nvPr>
            <p:ph type="body" idx="4294967295"/>
          </p:nvPr>
        </p:nvSpPr>
        <p:spPr>
          <a:xfrm>
            <a:off x="457200" y="1719263"/>
            <a:ext cx="7299325" cy="4637087"/>
          </a:xfrm>
          <a:ln/>
        </p:spPr>
        <p:txBody>
          <a:bodyPr tIns="87498">
            <a:normAutofit lnSpcReduction="10000"/>
          </a:bodyPr>
          <a:lstStyle/>
          <a:p>
            <a:pPr marL="339725" indent="-339725">
              <a:lnSpc>
                <a:spcPct val="81000"/>
              </a:lnSpc>
              <a:spcBef>
                <a:spcPts val="425"/>
              </a:spcBef>
              <a:buClr>
                <a:srgbClr val="330066"/>
              </a:buClr>
              <a:buSzPct val="70000"/>
              <a:buFont typeface="Wingdings" charset="2"/>
              <a:buChar char=""/>
              <a:tabLst>
                <a:tab pos="339725" algn="l"/>
                <a:tab pos="444500" algn="l"/>
                <a:tab pos="893763" algn="l"/>
                <a:tab pos="1343025" algn="l"/>
                <a:tab pos="1792288" algn="l"/>
                <a:tab pos="2241550" algn="l"/>
                <a:tab pos="2690813" algn="l"/>
                <a:tab pos="3140075" algn="l"/>
                <a:tab pos="3589338" algn="l"/>
                <a:tab pos="4038600" algn="l"/>
                <a:tab pos="4487863" algn="l"/>
                <a:tab pos="4937125" algn="l"/>
                <a:tab pos="5386388" algn="l"/>
                <a:tab pos="5835650" algn="l"/>
                <a:tab pos="6284913" algn="l"/>
                <a:tab pos="6734175" algn="l"/>
                <a:tab pos="7183438" algn="l"/>
                <a:tab pos="7632700" algn="l"/>
                <a:tab pos="8081963" algn="l"/>
                <a:tab pos="8531225" algn="l"/>
                <a:tab pos="8980488" algn="l"/>
              </a:tabLst>
            </a:pPr>
            <a:r>
              <a:rPr lang="it-IT" sz="1700"/>
              <a:t>I risultati di un’operazione di ricerca sono un contenuto di passaggio tra l’utente e la soddisfazione del suo bisogno informativo: il progettista ha il compito di ideare una presentazione dei risultati tale da garantire una rapida e affidabile decisione in merito alla risorsa da consultare in dettaglio.</a:t>
            </a:r>
          </a:p>
          <a:p>
            <a:pPr marL="339725" indent="-339725">
              <a:lnSpc>
                <a:spcPct val="81000"/>
              </a:lnSpc>
              <a:spcBef>
                <a:spcPts val="425"/>
              </a:spcBef>
              <a:buClrTx/>
              <a:buSzTx/>
              <a:buFontTx/>
              <a:buNone/>
              <a:tabLst>
                <a:tab pos="339725" algn="l"/>
                <a:tab pos="444500" algn="l"/>
                <a:tab pos="893763" algn="l"/>
                <a:tab pos="1343025" algn="l"/>
                <a:tab pos="1792288" algn="l"/>
                <a:tab pos="2241550" algn="l"/>
                <a:tab pos="2690813" algn="l"/>
                <a:tab pos="3140075" algn="l"/>
                <a:tab pos="3589338" algn="l"/>
                <a:tab pos="4038600" algn="l"/>
                <a:tab pos="4487863" algn="l"/>
                <a:tab pos="4937125" algn="l"/>
                <a:tab pos="5386388" algn="l"/>
                <a:tab pos="5835650" algn="l"/>
                <a:tab pos="6284913" algn="l"/>
                <a:tab pos="6734175" algn="l"/>
                <a:tab pos="7183438" algn="l"/>
                <a:tab pos="7632700" algn="l"/>
                <a:tab pos="8081963" algn="l"/>
                <a:tab pos="8531225" algn="l"/>
                <a:tab pos="8980488" algn="l"/>
              </a:tabLst>
            </a:pPr>
            <a:endParaRPr lang="it-IT" sz="1700"/>
          </a:p>
          <a:p>
            <a:pPr marL="688975" lvl="1" indent="-347663">
              <a:lnSpc>
                <a:spcPct val="81000"/>
              </a:lnSpc>
              <a:spcBef>
                <a:spcPts val="375"/>
              </a:spcBef>
              <a:buClr>
                <a:srgbClr val="669999"/>
              </a:buClr>
              <a:buSzPct val="70000"/>
              <a:buFont typeface="Wingdings" charset="2"/>
              <a:buChar char=""/>
              <a:tabLst>
                <a:tab pos="339725" algn="l"/>
                <a:tab pos="444500" algn="l"/>
                <a:tab pos="893763" algn="l"/>
                <a:tab pos="1343025" algn="l"/>
                <a:tab pos="1792288" algn="l"/>
                <a:tab pos="2241550" algn="l"/>
                <a:tab pos="2690813" algn="l"/>
                <a:tab pos="3140075" algn="l"/>
                <a:tab pos="3589338" algn="l"/>
                <a:tab pos="4038600" algn="l"/>
                <a:tab pos="4487863" algn="l"/>
                <a:tab pos="4937125" algn="l"/>
                <a:tab pos="5386388" algn="l"/>
                <a:tab pos="5835650" algn="l"/>
                <a:tab pos="6284913" algn="l"/>
                <a:tab pos="6734175" algn="l"/>
                <a:tab pos="7183438" algn="l"/>
                <a:tab pos="7632700" algn="l"/>
                <a:tab pos="8081963" algn="l"/>
                <a:tab pos="8531225" algn="l"/>
                <a:tab pos="8980488" algn="l"/>
              </a:tabLst>
            </a:pPr>
            <a:r>
              <a:rPr lang="it-IT" sz="1500"/>
              <a:t>Quali componenti di contenuto mostrare?</a:t>
            </a:r>
          </a:p>
          <a:p>
            <a:pPr marL="688975" lvl="1" indent="-347663">
              <a:lnSpc>
                <a:spcPct val="81000"/>
              </a:lnSpc>
              <a:spcBef>
                <a:spcPts val="375"/>
              </a:spcBef>
              <a:buClr>
                <a:srgbClr val="669999"/>
              </a:buClr>
              <a:buSzPct val="70000"/>
              <a:buFont typeface="Wingdings" charset="2"/>
              <a:buChar char=""/>
              <a:tabLst>
                <a:tab pos="339725" algn="l"/>
                <a:tab pos="444500" algn="l"/>
                <a:tab pos="893763" algn="l"/>
                <a:tab pos="1343025" algn="l"/>
                <a:tab pos="1792288" algn="l"/>
                <a:tab pos="2241550" algn="l"/>
                <a:tab pos="2690813" algn="l"/>
                <a:tab pos="3140075" algn="l"/>
                <a:tab pos="3589338" algn="l"/>
                <a:tab pos="4038600" algn="l"/>
                <a:tab pos="4487863" algn="l"/>
                <a:tab pos="4937125" algn="l"/>
                <a:tab pos="5386388" algn="l"/>
                <a:tab pos="5835650" algn="l"/>
                <a:tab pos="6284913" algn="l"/>
                <a:tab pos="6734175" algn="l"/>
                <a:tab pos="7183438" algn="l"/>
                <a:tab pos="7632700" algn="l"/>
                <a:tab pos="8081963" algn="l"/>
                <a:tab pos="8531225" algn="l"/>
                <a:tab pos="8980488" algn="l"/>
              </a:tabLst>
            </a:pPr>
            <a:r>
              <a:rPr lang="it-IT" sz="1500"/>
              <a:t>Quanti risultati mostrare?</a:t>
            </a:r>
          </a:p>
          <a:p>
            <a:pPr marL="688975" lvl="1" indent="-347663">
              <a:lnSpc>
                <a:spcPct val="81000"/>
              </a:lnSpc>
              <a:spcBef>
                <a:spcPts val="375"/>
              </a:spcBef>
              <a:buClr>
                <a:srgbClr val="669999"/>
              </a:buClr>
              <a:buSzPct val="70000"/>
              <a:buFont typeface="Wingdings" charset="2"/>
              <a:buChar char=""/>
              <a:tabLst>
                <a:tab pos="339725" algn="l"/>
                <a:tab pos="444500" algn="l"/>
                <a:tab pos="893763" algn="l"/>
                <a:tab pos="1343025" algn="l"/>
                <a:tab pos="1792288" algn="l"/>
                <a:tab pos="2241550" algn="l"/>
                <a:tab pos="2690813" algn="l"/>
                <a:tab pos="3140075" algn="l"/>
                <a:tab pos="3589338" algn="l"/>
                <a:tab pos="4038600" algn="l"/>
                <a:tab pos="4487863" algn="l"/>
                <a:tab pos="4937125" algn="l"/>
                <a:tab pos="5386388" algn="l"/>
                <a:tab pos="5835650" algn="l"/>
                <a:tab pos="6284913" algn="l"/>
                <a:tab pos="6734175" algn="l"/>
                <a:tab pos="7183438" algn="l"/>
                <a:tab pos="7632700" algn="l"/>
                <a:tab pos="8081963" algn="l"/>
                <a:tab pos="8531225" algn="l"/>
                <a:tab pos="8980488" algn="l"/>
              </a:tabLst>
            </a:pPr>
            <a:r>
              <a:rPr lang="it-IT" sz="1500"/>
              <a:t>Quale criterio di ordinamento?</a:t>
            </a:r>
          </a:p>
          <a:p>
            <a:pPr marL="984250" lvl="2" indent="-290513">
              <a:lnSpc>
                <a:spcPct val="81000"/>
              </a:lnSpc>
              <a:spcBef>
                <a:spcPts val="350"/>
              </a:spcBef>
              <a:buClr>
                <a:srgbClr val="CCCC00"/>
              </a:buClr>
              <a:buSzPct val="70000"/>
              <a:buFont typeface="Wingdings" charset="2"/>
              <a:buChar char=""/>
              <a:tabLst>
                <a:tab pos="339725" algn="l"/>
                <a:tab pos="444500" algn="l"/>
                <a:tab pos="893763" algn="l"/>
                <a:tab pos="1343025" algn="l"/>
                <a:tab pos="1792288" algn="l"/>
                <a:tab pos="2241550" algn="l"/>
                <a:tab pos="2690813" algn="l"/>
                <a:tab pos="3140075" algn="l"/>
                <a:tab pos="3589338" algn="l"/>
                <a:tab pos="4038600" algn="l"/>
                <a:tab pos="4487863" algn="l"/>
                <a:tab pos="4937125" algn="l"/>
                <a:tab pos="5386388" algn="l"/>
                <a:tab pos="5835650" algn="l"/>
                <a:tab pos="6284913" algn="l"/>
                <a:tab pos="6734175" algn="l"/>
                <a:tab pos="7183438" algn="l"/>
                <a:tab pos="7632700" algn="l"/>
                <a:tab pos="8081963" algn="l"/>
                <a:tab pos="8531225" algn="l"/>
                <a:tab pos="8980488" algn="l"/>
              </a:tabLst>
            </a:pPr>
            <a:r>
              <a:rPr lang="it-IT" sz="1400"/>
              <a:t>Ranking di rilevanza;</a:t>
            </a:r>
          </a:p>
          <a:p>
            <a:pPr marL="984250" lvl="2" indent="-290513">
              <a:lnSpc>
                <a:spcPct val="81000"/>
              </a:lnSpc>
              <a:spcBef>
                <a:spcPts val="350"/>
              </a:spcBef>
              <a:buClr>
                <a:srgbClr val="CCCC00"/>
              </a:buClr>
              <a:buSzPct val="70000"/>
              <a:buFont typeface="Wingdings" charset="2"/>
              <a:buChar char=""/>
              <a:tabLst>
                <a:tab pos="339725" algn="l"/>
                <a:tab pos="444500" algn="l"/>
                <a:tab pos="893763" algn="l"/>
                <a:tab pos="1343025" algn="l"/>
                <a:tab pos="1792288" algn="l"/>
                <a:tab pos="2241550" algn="l"/>
                <a:tab pos="2690813" algn="l"/>
                <a:tab pos="3140075" algn="l"/>
                <a:tab pos="3589338" algn="l"/>
                <a:tab pos="4038600" algn="l"/>
                <a:tab pos="4487863" algn="l"/>
                <a:tab pos="4937125" algn="l"/>
                <a:tab pos="5386388" algn="l"/>
                <a:tab pos="5835650" algn="l"/>
                <a:tab pos="6284913" algn="l"/>
                <a:tab pos="6734175" algn="l"/>
                <a:tab pos="7183438" algn="l"/>
                <a:tab pos="7632700" algn="l"/>
                <a:tab pos="8081963" algn="l"/>
                <a:tab pos="8531225" algn="l"/>
                <a:tab pos="8980488" algn="l"/>
              </a:tabLst>
            </a:pPr>
            <a:r>
              <a:rPr lang="it-IT" sz="1400"/>
              <a:t>Ranking di popolarità (es. Google.com);</a:t>
            </a:r>
          </a:p>
          <a:p>
            <a:pPr marL="984250" lvl="2" indent="-290513">
              <a:lnSpc>
                <a:spcPct val="81000"/>
              </a:lnSpc>
              <a:spcBef>
                <a:spcPts val="350"/>
              </a:spcBef>
              <a:buClr>
                <a:srgbClr val="CCCC00"/>
              </a:buClr>
              <a:buSzPct val="70000"/>
              <a:buFont typeface="Wingdings" charset="2"/>
              <a:buChar char=""/>
              <a:tabLst>
                <a:tab pos="339725" algn="l"/>
                <a:tab pos="444500" algn="l"/>
                <a:tab pos="893763" algn="l"/>
                <a:tab pos="1343025" algn="l"/>
                <a:tab pos="1792288" algn="l"/>
                <a:tab pos="2241550" algn="l"/>
                <a:tab pos="2690813" algn="l"/>
                <a:tab pos="3140075" algn="l"/>
                <a:tab pos="3589338" algn="l"/>
                <a:tab pos="4038600" algn="l"/>
                <a:tab pos="4487863" algn="l"/>
                <a:tab pos="4937125" algn="l"/>
                <a:tab pos="5386388" algn="l"/>
                <a:tab pos="5835650" algn="l"/>
                <a:tab pos="6284913" algn="l"/>
                <a:tab pos="6734175" algn="l"/>
                <a:tab pos="7183438" algn="l"/>
                <a:tab pos="7632700" algn="l"/>
                <a:tab pos="8081963" algn="l"/>
                <a:tab pos="8531225" algn="l"/>
                <a:tab pos="8980488" algn="l"/>
              </a:tabLst>
            </a:pPr>
            <a:r>
              <a:rPr lang="it-IT" sz="1400"/>
              <a:t>Ranking sulle valutazioni di esperti / utenti (es. Slashdot.org);</a:t>
            </a:r>
          </a:p>
          <a:p>
            <a:pPr marL="984250" lvl="2" indent="-290513">
              <a:lnSpc>
                <a:spcPct val="81000"/>
              </a:lnSpc>
              <a:spcBef>
                <a:spcPts val="350"/>
              </a:spcBef>
              <a:buClr>
                <a:srgbClr val="CCCC00"/>
              </a:buClr>
              <a:buSzPct val="70000"/>
              <a:buFont typeface="Wingdings" charset="2"/>
              <a:buChar char=""/>
              <a:tabLst>
                <a:tab pos="339725" algn="l"/>
                <a:tab pos="444500" algn="l"/>
                <a:tab pos="893763" algn="l"/>
                <a:tab pos="1343025" algn="l"/>
                <a:tab pos="1792288" algn="l"/>
                <a:tab pos="2241550" algn="l"/>
                <a:tab pos="2690813" algn="l"/>
                <a:tab pos="3140075" algn="l"/>
                <a:tab pos="3589338" algn="l"/>
                <a:tab pos="4038600" algn="l"/>
                <a:tab pos="4487863" algn="l"/>
                <a:tab pos="4937125" algn="l"/>
                <a:tab pos="5386388" algn="l"/>
                <a:tab pos="5835650" algn="l"/>
                <a:tab pos="6284913" algn="l"/>
                <a:tab pos="6734175" algn="l"/>
                <a:tab pos="7183438" algn="l"/>
                <a:tab pos="7632700" algn="l"/>
                <a:tab pos="8081963" algn="l"/>
                <a:tab pos="8531225" algn="l"/>
                <a:tab pos="8980488" algn="l"/>
              </a:tabLst>
            </a:pPr>
            <a:r>
              <a:rPr lang="it-IT" sz="1400"/>
              <a:t>Ranking a pagamento;</a:t>
            </a:r>
          </a:p>
          <a:p>
            <a:pPr marL="339725" indent="-339725">
              <a:lnSpc>
                <a:spcPct val="81000"/>
              </a:lnSpc>
              <a:spcBef>
                <a:spcPts val="375"/>
              </a:spcBef>
              <a:buClrTx/>
              <a:buSzTx/>
              <a:buFontTx/>
              <a:buNone/>
              <a:tabLst>
                <a:tab pos="339725" algn="l"/>
                <a:tab pos="444500" algn="l"/>
                <a:tab pos="893763" algn="l"/>
                <a:tab pos="1343025" algn="l"/>
                <a:tab pos="1792288" algn="l"/>
                <a:tab pos="2241550" algn="l"/>
                <a:tab pos="2690813" algn="l"/>
                <a:tab pos="3140075" algn="l"/>
                <a:tab pos="3589338" algn="l"/>
                <a:tab pos="4038600" algn="l"/>
                <a:tab pos="4487863" algn="l"/>
                <a:tab pos="4937125" algn="l"/>
                <a:tab pos="5386388" algn="l"/>
                <a:tab pos="5835650" algn="l"/>
                <a:tab pos="6284913" algn="l"/>
                <a:tab pos="6734175" algn="l"/>
                <a:tab pos="7183438" algn="l"/>
                <a:tab pos="7632700" algn="l"/>
                <a:tab pos="8081963" algn="l"/>
                <a:tab pos="8531225" algn="l"/>
                <a:tab pos="8980488" algn="l"/>
              </a:tabLst>
            </a:pPr>
            <a:endParaRPr lang="it-IT" sz="1500"/>
          </a:p>
          <a:p>
            <a:pPr marL="688975" lvl="1" indent="-347663">
              <a:lnSpc>
                <a:spcPct val="81000"/>
              </a:lnSpc>
              <a:spcBef>
                <a:spcPts val="375"/>
              </a:spcBef>
              <a:buClr>
                <a:srgbClr val="669999"/>
              </a:buClr>
              <a:buSzPct val="70000"/>
              <a:buFont typeface="Wingdings" charset="2"/>
              <a:buChar char=""/>
              <a:tabLst>
                <a:tab pos="339725" algn="l"/>
                <a:tab pos="444500" algn="l"/>
                <a:tab pos="893763" algn="l"/>
                <a:tab pos="1343025" algn="l"/>
                <a:tab pos="1792288" algn="l"/>
                <a:tab pos="2241550" algn="l"/>
                <a:tab pos="2690813" algn="l"/>
                <a:tab pos="3140075" algn="l"/>
                <a:tab pos="3589338" algn="l"/>
                <a:tab pos="4038600" algn="l"/>
                <a:tab pos="4487863" algn="l"/>
                <a:tab pos="4937125" algn="l"/>
                <a:tab pos="5386388" algn="l"/>
                <a:tab pos="5835650" algn="l"/>
                <a:tab pos="6284913" algn="l"/>
                <a:tab pos="6734175" algn="l"/>
                <a:tab pos="7183438" algn="l"/>
                <a:tab pos="7632700" algn="l"/>
                <a:tab pos="8081963" algn="l"/>
                <a:tab pos="8531225" algn="l"/>
                <a:tab pos="8980488" algn="l"/>
              </a:tabLst>
            </a:pPr>
            <a:r>
              <a:rPr lang="it-IT" sz="1500"/>
              <a:t>Quali operazioni sui risultati? </a:t>
            </a:r>
          </a:p>
          <a:p>
            <a:pPr marL="984250" lvl="2" indent="-290513">
              <a:lnSpc>
                <a:spcPct val="81000"/>
              </a:lnSpc>
              <a:spcBef>
                <a:spcPts val="350"/>
              </a:spcBef>
              <a:buClr>
                <a:srgbClr val="CCCC00"/>
              </a:buClr>
              <a:buSzPct val="70000"/>
              <a:buFont typeface="Wingdings" charset="2"/>
              <a:buChar char=""/>
              <a:tabLst>
                <a:tab pos="339725" algn="l"/>
                <a:tab pos="444500" algn="l"/>
                <a:tab pos="893763" algn="l"/>
                <a:tab pos="1343025" algn="l"/>
                <a:tab pos="1792288" algn="l"/>
                <a:tab pos="2241550" algn="l"/>
                <a:tab pos="2690813" algn="l"/>
                <a:tab pos="3140075" algn="l"/>
                <a:tab pos="3589338" algn="l"/>
                <a:tab pos="4038600" algn="l"/>
                <a:tab pos="4487863" algn="l"/>
                <a:tab pos="4937125" algn="l"/>
                <a:tab pos="5386388" algn="l"/>
                <a:tab pos="5835650" algn="l"/>
                <a:tab pos="6284913" algn="l"/>
                <a:tab pos="6734175" algn="l"/>
                <a:tab pos="7183438" algn="l"/>
                <a:tab pos="7632700" algn="l"/>
                <a:tab pos="8081963" algn="l"/>
                <a:tab pos="8531225" algn="l"/>
                <a:tab pos="8980488" algn="l"/>
              </a:tabLst>
            </a:pPr>
            <a:r>
              <a:rPr lang="it-IT" sz="1400"/>
              <a:t>Sorting alfabetico;</a:t>
            </a:r>
          </a:p>
          <a:p>
            <a:pPr marL="984250" lvl="2" indent="-290513">
              <a:lnSpc>
                <a:spcPct val="81000"/>
              </a:lnSpc>
              <a:spcBef>
                <a:spcPts val="350"/>
              </a:spcBef>
              <a:buClr>
                <a:srgbClr val="CCCC00"/>
              </a:buClr>
              <a:buSzPct val="70000"/>
              <a:buFont typeface="Wingdings" charset="2"/>
              <a:buChar char=""/>
              <a:tabLst>
                <a:tab pos="339725" algn="l"/>
                <a:tab pos="444500" algn="l"/>
                <a:tab pos="893763" algn="l"/>
                <a:tab pos="1343025" algn="l"/>
                <a:tab pos="1792288" algn="l"/>
                <a:tab pos="2241550" algn="l"/>
                <a:tab pos="2690813" algn="l"/>
                <a:tab pos="3140075" algn="l"/>
                <a:tab pos="3589338" algn="l"/>
                <a:tab pos="4038600" algn="l"/>
                <a:tab pos="4487863" algn="l"/>
                <a:tab pos="4937125" algn="l"/>
                <a:tab pos="5386388" algn="l"/>
                <a:tab pos="5835650" algn="l"/>
                <a:tab pos="6284913" algn="l"/>
                <a:tab pos="6734175" algn="l"/>
                <a:tab pos="7183438" algn="l"/>
                <a:tab pos="7632700" algn="l"/>
                <a:tab pos="8081963" algn="l"/>
                <a:tab pos="8531225" algn="l"/>
                <a:tab pos="8980488" algn="l"/>
              </a:tabLst>
            </a:pPr>
            <a:r>
              <a:rPr lang="it-IT" sz="1400"/>
              <a:t>Sorting cronologico;</a:t>
            </a:r>
          </a:p>
          <a:p>
            <a:pPr marL="339725" indent="-339725">
              <a:lnSpc>
                <a:spcPct val="81000"/>
              </a:lnSpc>
              <a:spcBef>
                <a:spcPts val="425"/>
              </a:spcBef>
              <a:buClrTx/>
              <a:buSzTx/>
              <a:buFontTx/>
              <a:buNone/>
              <a:tabLst>
                <a:tab pos="339725" algn="l"/>
                <a:tab pos="444500" algn="l"/>
                <a:tab pos="893763" algn="l"/>
                <a:tab pos="1343025" algn="l"/>
                <a:tab pos="1792288" algn="l"/>
                <a:tab pos="2241550" algn="l"/>
                <a:tab pos="2690813" algn="l"/>
                <a:tab pos="3140075" algn="l"/>
                <a:tab pos="3589338" algn="l"/>
                <a:tab pos="4038600" algn="l"/>
                <a:tab pos="4487863" algn="l"/>
                <a:tab pos="4937125" algn="l"/>
                <a:tab pos="5386388" algn="l"/>
                <a:tab pos="5835650" algn="l"/>
                <a:tab pos="6284913" algn="l"/>
                <a:tab pos="6734175" algn="l"/>
                <a:tab pos="7183438" algn="l"/>
                <a:tab pos="7632700" algn="l"/>
                <a:tab pos="8081963" algn="l"/>
                <a:tab pos="8531225" algn="l"/>
                <a:tab pos="8980488" algn="l"/>
              </a:tabLst>
            </a:pPr>
            <a:endParaRPr lang="it-IT" sz="1700"/>
          </a:p>
          <a:p>
            <a:pPr marL="339725" indent="-339725">
              <a:lnSpc>
                <a:spcPct val="81000"/>
              </a:lnSpc>
              <a:spcBef>
                <a:spcPts val="425"/>
              </a:spcBef>
              <a:buClr>
                <a:srgbClr val="330066"/>
              </a:buClr>
              <a:buSzPct val="70000"/>
              <a:buFont typeface="Wingdings" charset="2"/>
              <a:buChar char=""/>
              <a:tabLst>
                <a:tab pos="339725" algn="l"/>
                <a:tab pos="444500" algn="l"/>
                <a:tab pos="893763" algn="l"/>
                <a:tab pos="1343025" algn="l"/>
                <a:tab pos="1792288" algn="l"/>
                <a:tab pos="2241550" algn="l"/>
                <a:tab pos="2690813" algn="l"/>
                <a:tab pos="3140075" algn="l"/>
                <a:tab pos="3589338" algn="l"/>
                <a:tab pos="4038600" algn="l"/>
                <a:tab pos="4487863" algn="l"/>
                <a:tab pos="4937125" algn="l"/>
                <a:tab pos="5386388" algn="l"/>
                <a:tab pos="5835650" algn="l"/>
                <a:tab pos="6284913" algn="l"/>
                <a:tab pos="6734175" algn="l"/>
                <a:tab pos="7183438" algn="l"/>
                <a:tab pos="7632700" algn="l"/>
                <a:tab pos="8081963" algn="l"/>
                <a:tab pos="8531225" algn="l"/>
                <a:tab pos="8980488" algn="l"/>
              </a:tabLst>
            </a:pPr>
            <a:r>
              <a:rPr lang="it-IT" sz="1700"/>
              <a:t>Esportare i risultati: favorire la stampa, il salvataggio dei risultati e delle ricerche; </a:t>
            </a:r>
          </a:p>
        </p:txBody>
      </p:sp>
    </p:spTree>
  </p:cSld>
  <p:clrMapOvr>
    <a:masterClrMapping/>
  </p:clrMapOvr>
  <p:transition spd="med"/>
  <p:timing>
    <p:tnLst>
      <p:par>
        <p:cTn id="1" dur="indefinite"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Information architecture per mobile</a:t>
            </a:r>
            <a:endParaRPr lang="it-IT" dirty="0"/>
          </a:p>
        </p:txBody>
      </p:sp>
      <p:sp>
        <p:nvSpPr>
          <p:cNvPr id="3" name="Segnaposto contenuto 2"/>
          <p:cNvSpPr>
            <a:spLocks noGrp="1"/>
          </p:cNvSpPr>
          <p:nvPr>
            <p:ph sz="quarter" idx="1"/>
          </p:nvPr>
        </p:nvSpPr>
        <p:spPr/>
        <p:txBody>
          <a:bodyPr>
            <a:normAutofit fontScale="92500"/>
          </a:bodyPr>
          <a:lstStyle/>
          <a:p>
            <a:r>
              <a:rPr lang="it-IT" dirty="0" smtClean="0"/>
              <a:t>Navigazione lineare non è consigliata</a:t>
            </a:r>
          </a:p>
          <a:p>
            <a:r>
              <a:rPr lang="it-IT" dirty="0" smtClean="0"/>
              <a:t>Utilizzare strutture gerarchiche che permettano di delegare gli approfondimenti a schermate secondarie</a:t>
            </a:r>
          </a:p>
          <a:p>
            <a:pPr lvl="1"/>
            <a:r>
              <a:rPr lang="it-IT" dirty="0" smtClean="0"/>
              <a:t>Progressive </a:t>
            </a:r>
            <a:r>
              <a:rPr lang="it-IT" dirty="0" err="1" smtClean="0"/>
              <a:t>disclosure</a:t>
            </a:r>
            <a:endParaRPr lang="it-IT" dirty="0" smtClean="0"/>
          </a:p>
          <a:p>
            <a:pPr lvl="1"/>
            <a:r>
              <a:rPr lang="it-IT" dirty="0" err="1" smtClean="0"/>
              <a:t>Initial</a:t>
            </a:r>
            <a:r>
              <a:rPr lang="it-IT" dirty="0" smtClean="0"/>
              <a:t> info + </a:t>
            </a:r>
            <a:r>
              <a:rPr lang="it-IT" dirty="0" err="1" smtClean="0"/>
              <a:t>read</a:t>
            </a:r>
            <a:r>
              <a:rPr lang="it-IT" dirty="0" smtClean="0"/>
              <a:t> more</a:t>
            </a:r>
          </a:p>
          <a:p>
            <a:r>
              <a:rPr lang="it-IT" dirty="0" smtClean="0"/>
              <a:t>Ordinamento alfabetico  è pericoloso se usato come sistema primario:</a:t>
            </a:r>
          </a:p>
          <a:p>
            <a:pPr lvl="1"/>
            <a:r>
              <a:rPr lang="it-IT" dirty="0" smtClean="0"/>
              <a:t>Raramente gli utenti conoscono il nome di ciò che </a:t>
            </a:r>
            <a:r>
              <a:rPr lang="it-IT" dirty="0" err="1" smtClean="0"/>
              <a:t>stan</a:t>
            </a:r>
            <a:r>
              <a:rPr lang="it-IT" dirty="0" smtClean="0"/>
              <a:t> cercando</a:t>
            </a:r>
          </a:p>
          <a:p>
            <a:pPr lvl="1"/>
            <a:r>
              <a:rPr lang="it-IT" dirty="0" smtClean="0"/>
              <a:t>Gli elementi possiedono una logica organizzativa propria che viene nascosta dall’ordinamento alfabetico</a:t>
            </a:r>
          </a:p>
          <a:p>
            <a:r>
              <a:rPr lang="it-IT" dirty="0" smtClean="0"/>
              <a:t>Meglio utilizzare criteri fondati sull’uso che gli utenti faranno dell’informazione</a:t>
            </a:r>
          </a:p>
          <a:p>
            <a:endParaRPr lang="it-IT" dirty="0" smtClean="0"/>
          </a:p>
          <a:p>
            <a:pPr lvl="1"/>
            <a:endParaRPr lang="it-IT" dirty="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olo 3"/>
          <p:cNvSpPr>
            <a:spLocks noGrp="1"/>
          </p:cNvSpPr>
          <p:nvPr>
            <p:ph type="title"/>
          </p:nvPr>
        </p:nvSpPr>
        <p:spPr/>
        <p:txBody>
          <a:bodyPr/>
          <a:lstStyle/>
          <a:p>
            <a:r>
              <a:rPr lang="it-IT" dirty="0" smtClean="0"/>
              <a:t>Navigazione lineare</a:t>
            </a:r>
            <a:endParaRPr lang="it-IT" dirty="0"/>
          </a:p>
        </p:txBody>
      </p:sp>
      <p:pic>
        <p:nvPicPr>
          <p:cNvPr id="2052" name="Picture 4"/>
          <p:cNvPicPr>
            <a:picLocks noChangeAspect="1" noChangeArrowheads="1"/>
          </p:cNvPicPr>
          <p:nvPr/>
        </p:nvPicPr>
        <p:blipFill>
          <a:blip r:embed="rId2" cstate="print"/>
          <a:srcRect/>
          <a:stretch>
            <a:fillRect/>
          </a:stretch>
        </p:blipFill>
        <p:spPr bwMode="auto">
          <a:xfrm>
            <a:off x="611560" y="1628800"/>
            <a:ext cx="1732806" cy="4195788"/>
          </a:xfrm>
          <a:prstGeom prst="rect">
            <a:avLst/>
          </a:prstGeom>
          <a:noFill/>
          <a:ln w="9525">
            <a:noFill/>
            <a:miter lim="800000"/>
            <a:headEnd/>
            <a:tailEnd/>
          </a:ln>
        </p:spPr>
      </p:pic>
      <p:pic>
        <p:nvPicPr>
          <p:cNvPr id="2055" name="Picture 7"/>
          <p:cNvPicPr>
            <a:picLocks noChangeAspect="1" noChangeArrowheads="1"/>
          </p:cNvPicPr>
          <p:nvPr/>
        </p:nvPicPr>
        <p:blipFill>
          <a:blip r:embed="rId3" cstate="print"/>
          <a:srcRect/>
          <a:stretch>
            <a:fillRect/>
          </a:stretch>
        </p:blipFill>
        <p:spPr bwMode="auto">
          <a:xfrm>
            <a:off x="2627784" y="1628800"/>
            <a:ext cx="1556742" cy="4807296"/>
          </a:xfrm>
          <a:prstGeom prst="rect">
            <a:avLst/>
          </a:prstGeom>
          <a:noFill/>
          <a:ln w="9525">
            <a:noFill/>
            <a:miter lim="800000"/>
            <a:headEnd/>
            <a:tailEnd/>
          </a:ln>
        </p:spPr>
      </p:pic>
      <p:pic>
        <p:nvPicPr>
          <p:cNvPr id="2056" name="Picture 8"/>
          <p:cNvPicPr>
            <a:picLocks noChangeAspect="1" noChangeArrowheads="1"/>
          </p:cNvPicPr>
          <p:nvPr/>
        </p:nvPicPr>
        <p:blipFill>
          <a:blip r:embed="rId4" cstate="print"/>
          <a:srcRect/>
          <a:stretch>
            <a:fillRect/>
          </a:stretch>
        </p:blipFill>
        <p:spPr bwMode="auto">
          <a:xfrm>
            <a:off x="4499992" y="1628800"/>
            <a:ext cx="668524" cy="3765179"/>
          </a:xfrm>
          <a:prstGeom prst="rect">
            <a:avLst/>
          </a:prstGeom>
          <a:noFill/>
          <a:ln w="9525">
            <a:noFill/>
            <a:miter lim="800000"/>
            <a:headEnd/>
            <a:tailEnd/>
          </a:ln>
        </p:spPr>
      </p:pic>
      <p:pic>
        <p:nvPicPr>
          <p:cNvPr id="2057" name="Picture 9"/>
          <p:cNvPicPr>
            <a:picLocks noChangeAspect="1" noChangeArrowheads="1"/>
          </p:cNvPicPr>
          <p:nvPr/>
        </p:nvPicPr>
        <p:blipFill>
          <a:blip r:embed="rId5" cstate="print"/>
          <a:srcRect/>
          <a:stretch>
            <a:fillRect/>
          </a:stretch>
        </p:blipFill>
        <p:spPr bwMode="auto">
          <a:xfrm>
            <a:off x="5508104" y="1628800"/>
            <a:ext cx="803990" cy="4437112"/>
          </a:xfrm>
          <a:prstGeom prst="rect">
            <a:avLst/>
          </a:prstGeom>
          <a:noFill/>
          <a:ln w="9525">
            <a:noFill/>
            <a:miter lim="800000"/>
            <a:headEnd/>
            <a:tailEnd/>
          </a:ln>
        </p:spPr>
      </p:pic>
      <p:pic>
        <p:nvPicPr>
          <p:cNvPr id="2058" name="Picture 10"/>
          <p:cNvPicPr>
            <a:picLocks noChangeAspect="1" noChangeArrowheads="1"/>
          </p:cNvPicPr>
          <p:nvPr/>
        </p:nvPicPr>
        <p:blipFill>
          <a:blip r:embed="rId6" cstate="print"/>
          <a:srcRect/>
          <a:stretch>
            <a:fillRect/>
          </a:stretch>
        </p:blipFill>
        <p:spPr bwMode="auto">
          <a:xfrm>
            <a:off x="6588224" y="1628800"/>
            <a:ext cx="1770540" cy="4365104"/>
          </a:xfrm>
          <a:prstGeom prst="rect">
            <a:avLst/>
          </a:prstGeom>
          <a:noFill/>
          <a:ln w="9525">
            <a:noFill/>
            <a:miter lim="800000"/>
            <a:headEnd/>
            <a:tailEnd/>
          </a:ln>
        </p:spPr>
      </p:pic>
      <p:cxnSp>
        <p:nvCxnSpPr>
          <p:cNvPr id="15" name="Connettore 2 14"/>
          <p:cNvCxnSpPr/>
          <p:nvPr/>
        </p:nvCxnSpPr>
        <p:spPr>
          <a:xfrm flipV="1">
            <a:off x="1979712" y="2708920"/>
            <a:ext cx="648072" cy="1368152"/>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16" name="Connettore 2 15"/>
          <p:cNvCxnSpPr/>
          <p:nvPr/>
        </p:nvCxnSpPr>
        <p:spPr>
          <a:xfrm flipV="1">
            <a:off x="3491880" y="2060848"/>
            <a:ext cx="1368152" cy="3024336"/>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18" name="Connettore 2 17"/>
          <p:cNvCxnSpPr/>
          <p:nvPr/>
        </p:nvCxnSpPr>
        <p:spPr>
          <a:xfrm flipV="1">
            <a:off x="4788024" y="2132856"/>
            <a:ext cx="720080" cy="2664296"/>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20" name="Connettore 2 19"/>
          <p:cNvCxnSpPr/>
          <p:nvPr/>
        </p:nvCxnSpPr>
        <p:spPr>
          <a:xfrm flipV="1">
            <a:off x="6084168" y="2708920"/>
            <a:ext cx="720080" cy="2664296"/>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3" name="Rectangle 1"/>
          <p:cNvSpPr>
            <a:spLocks noGrp="1" noChangeArrowheads="1"/>
          </p:cNvSpPr>
          <p:nvPr>
            <p:ph type="title" idx="4294967295"/>
          </p:nvPr>
        </p:nvSpPr>
        <p:spPr>
          <a:xfrm>
            <a:off x="457200" y="122238"/>
            <a:ext cx="7543800" cy="1295400"/>
          </a:xfrm>
          <a:ln/>
        </p:spPr>
        <p:txBody>
          <a:bodyPr anchor="b"/>
          <a:lstStyle/>
          <a:p>
            <a: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it-IT"/>
              <a:t>Trovabilità</a:t>
            </a:r>
          </a:p>
        </p:txBody>
      </p:sp>
      <p:sp>
        <p:nvSpPr>
          <p:cNvPr id="8194" name="Rectangle 2"/>
          <p:cNvSpPr>
            <a:spLocks noGrp="1" noChangeArrowheads="1"/>
          </p:cNvSpPr>
          <p:nvPr>
            <p:ph type="body" idx="4294967295"/>
          </p:nvPr>
        </p:nvSpPr>
        <p:spPr>
          <a:xfrm>
            <a:off x="457200" y="1719263"/>
            <a:ext cx="8229600" cy="4411662"/>
          </a:xfrm>
          <a:ln/>
        </p:spPr>
        <p:txBody>
          <a:bodyPr tIns="87498"/>
          <a:lstStyle/>
          <a:p>
            <a:pPr marL="339725" indent="-339725">
              <a:lnSpc>
                <a:spcPct val="81000"/>
              </a:lnSpc>
              <a:spcBef>
                <a:spcPts val="425"/>
              </a:spcBef>
              <a:buClr>
                <a:srgbClr val="330066"/>
              </a:buClr>
              <a:buSzPct val="70000"/>
              <a:buFont typeface="Wingdings" charset="2"/>
              <a:buChar char=""/>
              <a:tabLst>
                <a:tab pos="339725" algn="l"/>
                <a:tab pos="444500" algn="l"/>
                <a:tab pos="893763" algn="l"/>
                <a:tab pos="1343025" algn="l"/>
                <a:tab pos="1792288" algn="l"/>
                <a:tab pos="2241550" algn="l"/>
                <a:tab pos="2690813" algn="l"/>
                <a:tab pos="3140075" algn="l"/>
                <a:tab pos="3589338" algn="l"/>
                <a:tab pos="4038600" algn="l"/>
                <a:tab pos="4487863" algn="l"/>
                <a:tab pos="4937125" algn="l"/>
                <a:tab pos="5386388" algn="l"/>
                <a:tab pos="5835650" algn="l"/>
                <a:tab pos="6284913" algn="l"/>
                <a:tab pos="6734175" algn="l"/>
                <a:tab pos="7183438" algn="l"/>
                <a:tab pos="7632700" algn="l"/>
                <a:tab pos="8081963" algn="l"/>
                <a:tab pos="8531225" algn="l"/>
                <a:tab pos="8980488" algn="l"/>
              </a:tabLst>
            </a:pPr>
            <a:r>
              <a:rPr lang="it-IT" sz="1700"/>
              <a:t>La trovabilità è:</a:t>
            </a:r>
          </a:p>
          <a:p>
            <a:pPr marL="688975" lvl="1" indent="-347663">
              <a:lnSpc>
                <a:spcPct val="81000"/>
              </a:lnSpc>
              <a:spcBef>
                <a:spcPts val="375"/>
              </a:spcBef>
              <a:buClr>
                <a:srgbClr val="669999"/>
              </a:buClr>
              <a:buSzPct val="70000"/>
              <a:buFont typeface="Wingdings" charset="2"/>
              <a:buChar char=""/>
              <a:tabLst>
                <a:tab pos="339725" algn="l"/>
                <a:tab pos="444500" algn="l"/>
                <a:tab pos="893763" algn="l"/>
                <a:tab pos="1343025" algn="l"/>
                <a:tab pos="1792288" algn="l"/>
                <a:tab pos="2241550" algn="l"/>
                <a:tab pos="2690813" algn="l"/>
                <a:tab pos="3140075" algn="l"/>
                <a:tab pos="3589338" algn="l"/>
                <a:tab pos="4038600" algn="l"/>
                <a:tab pos="4487863" algn="l"/>
                <a:tab pos="4937125" algn="l"/>
                <a:tab pos="5386388" algn="l"/>
                <a:tab pos="5835650" algn="l"/>
                <a:tab pos="6284913" algn="l"/>
                <a:tab pos="6734175" algn="l"/>
                <a:tab pos="7183438" algn="l"/>
                <a:tab pos="7632700" algn="l"/>
                <a:tab pos="8081963" algn="l"/>
                <a:tab pos="8531225" algn="l"/>
                <a:tab pos="8980488" algn="l"/>
              </a:tabLst>
            </a:pPr>
            <a:r>
              <a:rPr lang="it-IT" sz="1500"/>
              <a:t>La qualità di elemento di essere rintracciabile e identificabile;</a:t>
            </a:r>
          </a:p>
          <a:p>
            <a:pPr marL="688975" lvl="1" indent="-347663">
              <a:lnSpc>
                <a:spcPct val="81000"/>
              </a:lnSpc>
              <a:spcBef>
                <a:spcPts val="375"/>
              </a:spcBef>
              <a:buClr>
                <a:srgbClr val="669999"/>
              </a:buClr>
              <a:buSzPct val="70000"/>
              <a:buFont typeface="Wingdings" charset="2"/>
              <a:buChar char=""/>
              <a:tabLst>
                <a:tab pos="339725" algn="l"/>
                <a:tab pos="444500" algn="l"/>
                <a:tab pos="893763" algn="l"/>
                <a:tab pos="1343025" algn="l"/>
                <a:tab pos="1792288" algn="l"/>
                <a:tab pos="2241550" algn="l"/>
                <a:tab pos="2690813" algn="l"/>
                <a:tab pos="3140075" algn="l"/>
                <a:tab pos="3589338" algn="l"/>
                <a:tab pos="4038600" algn="l"/>
                <a:tab pos="4487863" algn="l"/>
                <a:tab pos="4937125" algn="l"/>
                <a:tab pos="5386388" algn="l"/>
                <a:tab pos="5835650" algn="l"/>
                <a:tab pos="6284913" algn="l"/>
                <a:tab pos="6734175" algn="l"/>
                <a:tab pos="7183438" algn="l"/>
                <a:tab pos="7632700" algn="l"/>
                <a:tab pos="8081963" algn="l"/>
                <a:tab pos="8531225" algn="l"/>
                <a:tab pos="8980488" algn="l"/>
              </a:tabLst>
            </a:pPr>
            <a:r>
              <a:rPr lang="it-IT" sz="1500"/>
              <a:t>Il grado di facilità con cui un elemento può essere trovato / scoperto;</a:t>
            </a:r>
          </a:p>
          <a:p>
            <a:pPr marL="688975" lvl="1" indent="-347663">
              <a:lnSpc>
                <a:spcPct val="81000"/>
              </a:lnSpc>
              <a:spcBef>
                <a:spcPts val="375"/>
              </a:spcBef>
              <a:buClr>
                <a:srgbClr val="669999"/>
              </a:buClr>
              <a:buSzPct val="70000"/>
              <a:buFont typeface="Wingdings" charset="2"/>
              <a:buChar char=""/>
              <a:tabLst>
                <a:tab pos="339725" algn="l"/>
                <a:tab pos="444500" algn="l"/>
                <a:tab pos="893763" algn="l"/>
                <a:tab pos="1343025" algn="l"/>
                <a:tab pos="1792288" algn="l"/>
                <a:tab pos="2241550" algn="l"/>
                <a:tab pos="2690813" algn="l"/>
                <a:tab pos="3140075" algn="l"/>
                <a:tab pos="3589338" algn="l"/>
                <a:tab pos="4038600" algn="l"/>
                <a:tab pos="4487863" algn="l"/>
                <a:tab pos="4937125" algn="l"/>
                <a:tab pos="5386388" algn="l"/>
                <a:tab pos="5835650" algn="l"/>
                <a:tab pos="6284913" algn="l"/>
                <a:tab pos="6734175" algn="l"/>
                <a:tab pos="7183438" algn="l"/>
                <a:tab pos="7632700" algn="l"/>
                <a:tab pos="8081963" algn="l"/>
                <a:tab pos="8531225" algn="l"/>
                <a:tab pos="8980488" algn="l"/>
              </a:tabLst>
            </a:pPr>
            <a:r>
              <a:rPr lang="it-IT" sz="1500"/>
              <a:t>Il grado di navigabilità e ricercabilità di un sistema di informazioni;</a:t>
            </a:r>
          </a:p>
          <a:p>
            <a:pPr marL="339725" indent="-339725">
              <a:lnSpc>
                <a:spcPct val="81000"/>
              </a:lnSpc>
              <a:spcBef>
                <a:spcPts val="375"/>
              </a:spcBef>
              <a:buClrTx/>
              <a:buSzTx/>
              <a:buFontTx/>
              <a:buNone/>
              <a:tabLst>
                <a:tab pos="339725" algn="l"/>
                <a:tab pos="444500" algn="l"/>
                <a:tab pos="893763" algn="l"/>
                <a:tab pos="1343025" algn="l"/>
                <a:tab pos="1792288" algn="l"/>
                <a:tab pos="2241550" algn="l"/>
                <a:tab pos="2690813" algn="l"/>
                <a:tab pos="3140075" algn="l"/>
                <a:tab pos="3589338" algn="l"/>
                <a:tab pos="4038600" algn="l"/>
                <a:tab pos="4487863" algn="l"/>
                <a:tab pos="4937125" algn="l"/>
                <a:tab pos="5386388" algn="l"/>
                <a:tab pos="5835650" algn="l"/>
                <a:tab pos="6284913" algn="l"/>
                <a:tab pos="6734175" algn="l"/>
                <a:tab pos="7183438" algn="l"/>
                <a:tab pos="7632700" algn="l"/>
                <a:tab pos="8081963" algn="l"/>
                <a:tab pos="8531225" algn="l"/>
                <a:tab pos="8980488" algn="l"/>
              </a:tabLst>
            </a:pPr>
            <a:endParaRPr lang="it-IT" sz="1500"/>
          </a:p>
          <a:p>
            <a:pPr marL="339725" indent="-339725">
              <a:lnSpc>
                <a:spcPct val="81000"/>
              </a:lnSpc>
              <a:spcBef>
                <a:spcPts val="425"/>
              </a:spcBef>
              <a:buClr>
                <a:srgbClr val="330066"/>
              </a:buClr>
              <a:buSzPct val="70000"/>
              <a:buFont typeface="Wingdings" charset="2"/>
              <a:buChar char=""/>
              <a:tabLst>
                <a:tab pos="339725" algn="l"/>
                <a:tab pos="444500" algn="l"/>
                <a:tab pos="893763" algn="l"/>
                <a:tab pos="1343025" algn="l"/>
                <a:tab pos="1792288" algn="l"/>
                <a:tab pos="2241550" algn="l"/>
                <a:tab pos="2690813" algn="l"/>
                <a:tab pos="3140075" algn="l"/>
                <a:tab pos="3589338" algn="l"/>
                <a:tab pos="4038600" algn="l"/>
                <a:tab pos="4487863" algn="l"/>
                <a:tab pos="4937125" algn="l"/>
                <a:tab pos="5386388" algn="l"/>
                <a:tab pos="5835650" algn="l"/>
                <a:tab pos="6284913" algn="l"/>
                <a:tab pos="6734175" algn="l"/>
                <a:tab pos="7183438" algn="l"/>
                <a:tab pos="7632700" algn="l"/>
                <a:tab pos="8081963" algn="l"/>
                <a:tab pos="8531225" algn="l"/>
                <a:tab pos="8980488" algn="l"/>
              </a:tabLst>
            </a:pPr>
            <a:r>
              <a:rPr lang="it-IT" sz="1700"/>
              <a:t>Sul web è indispensabile che tutto sia “trovabile”, sia in una prospettiva macroscopica che microscopica;</a:t>
            </a:r>
          </a:p>
          <a:p>
            <a:pPr marL="339725" indent="-339725">
              <a:lnSpc>
                <a:spcPct val="81000"/>
              </a:lnSpc>
              <a:spcBef>
                <a:spcPts val="425"/>
              </a:spcBef>
              <a:buClrTx/>
              <a:buSzTx/>
              <a:buFontTx/>
              <a:buNone/>
              <a:tabLst>
                <a:tab pos="339725" algn="l"/>
                <a:tab pos="444500" algn="l"/>
                <a:tab pos="893763" algn="l"/>
                <a:tab pos="1343025" algn="l"/>
                <a:tab pos="1792288" algn="l"/>
                <a:tab pos="2241550" algn="l"/>
                <a:tab pos="2690813" algn="l"/>
                <a:tab pos="3140075" algn="l"/>
                <a:tab pos="3589338" algn="l"/>
                <a:tab pos="4038600" algn="l"/>
                <a:tab pos="4487863" algn="l"/>
                <a:tab pos="4937125" algn="l"/>
                <a:tab pos="5386388" algn="l"/>
                <a:tab pos="5835650" algn="l"/>
                <a:tab pos="6284913" algn="l"/>
                <a:tab pos="6734175" algn="l"/>
                <a:tab pos="7183438" algn="l"/>
                <a:tab pos="7632700" algn="l"/>
                <a:tab pos="8081963" algn="l"/>
                <a:tab pos="8531225" algn="l"/>
                <a:tab pos="8980488" algn="l"/>
              </a:tabLst>
            </a:pPr>
            <a:endParaRPr lang="it-IT" sz="1700"/>
          </a:p>
          <a:p>
            <a:pPr marL="339725" indent="-339725">
              <a:lnSpc>
                <a:spcPct val="81000"/>
              </a:lnSpc>
              <a:spcBef>
                <a:spcPts val="425"/>
              </a:spcBef>
              <a:buClr>
                <a:srgbClr val="330066"/>
              </a:buClr>
              <a:buSzPct val="70000"/>
              <a:buFont typeface="Wingdings" charset="2"/>
              <a:buChar char=""/>
              <a:tabLst>
                <a:tab pos="339725" algn="l"/>
                <a:tab pos="444500" algn="l"/>
                <a:tab pos="893763" algn="l"/>
                <a:tab pos="1343025" algn="l"/>
                <a:tab pos="1792288" algn="l"/>
                <a:tab pos="2241550" algn="l"/>
                <a:tab pos="2690813" algn="l"/>
                <a:tab pos="3140075" algn="l"/>
                <a:tab pos="3589338" algn="l"/>
                <a:tab pos="4038600" algn="l"/>
                <a:tab pos="4487863" algn="l"/>
                <a:tab pos="4937125" algn="l"/>
                <a:tab pos="5386388" algn="l"/>
                <a:tab pos="5835650" algn="l"/>
                <a:tab pos="6284913" algn="l"/>
                <a:tab pos="6734175" algn="l"/>
                <a:tab pos="7183438" algn="l"/>
                <a:tab pos="7632700" algn="l"/>
                <a:tab pos="8081963" algn="l"/>
                <a:tab pos="8531225" algn="l"/>
                <a:tab pos="8980488" algn="l"/>
              </a:tabLst>
            </a:pPr>
            <a:r>
              <a:rPr lang="it-IT" sz="1700"/>
              <a:t>Significa occuparsi di rendere la mia informazione reperibile sia dall’esterno (es. motori di ricerca) sia dall’interno del sistema (navigazione, ricerca) sia nella singola unità informativa (Information design);</a:t>
            </a:r>
          </a:p>
          <a:p>
            <a:pPr marL="339725" indent="-339725">
              <a:lnSpc>
                <a:spcPct val="81000"/>
              </a:lnSpc>
              <a:spcBef>
                <a:spcPts val="425"/>
              </a:spcBef>
              <a:buClrTx/>
              <a:buSzTx/>
              <a:buFontTx/>
              <a:buNone/>
              <a:tabLst>
                <a:tab pos="339725" algn="l"/>
                <a:tab pos="444500" algn="l"/>
                <a:tab pos="893763" algn="l"/>
                <a:tab pos="1343025" algn="l"/>
                <a:tab pos="1792288" algn="l"/>
                <a:tab pos="2241550" algn="l"/>
                <a:tab pos="2690813" algn="l"/>
                <a:tab pos="3140075" algn="l"/>
                <a:tab pos="3589338" algn="l"/>
                <a:tab pos="4038600" algn="l"/>
                <a:tab pos="4487863" algn="l"/>
                <a:tab pos="4937125" algn="l"/>
                <a:tab pos="5386388" algn="l"/>
                <a:tab pos="5835650" algn="l"/>
                <a:tab pos="6284913" algn="l"/>
                <a:tab pos="6734175" algn="l"/>
                <a:tab pos="7183438" algn="l"/>
                <a:tab pos="7632700" algn="l"/>
                <a:tab pos="8081963" algn="l"/>
                <a:tab pos="8531225" algn="l"/>
                <a:tab pos="8980488" algn="l"/>
              </a:tabLst>
            </a:pPr>
            <a:endParaRPr lang="it-IT" sz="1700" u="sng"/>
          </a:p>
          <a:p>
            <a:pPr marL="339725" indent="-339725">
              <a:lnSpc>
                <a:spcPct val="81000"/>
              </a:lnSpc>
              <a:spcBef>
                <a:spcPts val="425"/>
              </a:spcBef>
              <a:buClr>
                <a:srgbClr val="330066"/>
              </a:buClr>
              <a:buSzPct val="70000"/>
              <a:buFont typeface="Wingdings" charset="2"/>
              <a:buChar char=""/>
              <a:tabLst>
                <a:tab pos="339725" algn="l"/>
                <a:tab pos="444500" algn="l"/>
                <a:tab pos="893763" algn="l"/>
                <a:tab pos="1343025" algn="l"/>
                <a:tab pos="1792288" algn="l"/>
                <a:tab pos="2241550" algn="l"/>
                <a:tab pos="2690813" algn="l"/>
                <a:tab pos="3140075" algn="l"/>
                <a:tab pos="3589338" algn="l"/>
                <a:tab pos="4038600" algn="l"/>
                <a:tab pos="4487863" algn="l"/>
                <a:tab pos="4937125" algn="l"/>
                <a:tab pos="5386388" algn="l"/>
                <a:tab pos="5835650" algn="l"/>
                <a:tab pos="6284913" algn="l"/>
                <a:tab pos="6734175" algn="l"/>
                <a:tab pos="7183438" algn="l"/>
                <a:tab pos="7632700" algn="l"/>
                <a:tab pos="8081963" algn="l"/>
                <a:tab pos="8531225" algn="l"/>
                <a:tab pos="8980488" algn="l"/>
              </a:tabLst>
            </a:pPr>
            <a:r>
              <a:rPr lang="it-IT" sz="1700"/>
              <a:t>La trovabilità è il grado zero dell’interazione nel web: non posso usare / fruire ciò che non riesco a trovare…</a:t>
            </a:r>
          </a:p>
          <a:p>
            <a:pPr marL="339725" indent="-339725">
              <a:lnSpc>
                <a:spcPct val="81000"/>
              </a:lnSpc>
              <a:spcBef>
                <a:spcPts val="425"/>
              </a:spcBef>
              <a:buClrTx/>
              <a:buSzTx/>
              <a:buFontTx/>
              <a:buNone/>
              <a:tabLst>
                <a:tab pos="339725" algn="l"/>
                <a:tab pos="444500" algn="l"/>
                <a:tab pos="893763" algn="l"/>
                <a:tab pos="1343025" algn="l"/>
                <a:tab pos="1792288" algn="l"/>
                <a:tab pos="2241550" algn="l"/>
                <a:tab pos="2690813" algn="l"/>
                <a:tab pos="3140075" algn="l"/>
                <a:tab pos="3589338" algn="l"/>
                <a:tab pos="4038600" algn="l"/>
                <a:tab pos="4487863" algn="l"/>
                <a:tab pos="4937125" algn="l"/>
                <a:tab pos="5386388" algn="l"/>
                <a:tab pos="5835650" algn="l"/>
                <a:tab pos="6284913" algn="l"/>
                <a:tab pos="6734175" algn="l"/>
                <a:tab pos="7183438" algn="l"/>
                <a:tab pos="7632700" algn="l"/>
                <a:tab pos="8081963" algn="l"/>
                <a:tab pos="8531225" algn="l"/>
                <a:tab pos="8980488" algn="l"/>
              </a:tabLst>
            </a:pPr>
            <a:endParaRPr lang="it-IT" sz="1700"/>
          </a:p>
          <a:p>
            <a:pPr marL="339725" indent="-339725">
              <a:lnSpc>
                <a:spcPct val="81000"/>
              </a:lnSpc>
              <a:spcBef>
                <a:spcPts val="425"/>
              </a:spcBef>
              <a:buClr>
                <a:srgbClr val="330066"/>
              </a:buClr>
              <a:buSzPct val="70000"/>
              <a:buFont typeface="Wingdings" charset="2"/>
              <a:buChar char=""/>
              <a:tabLst>
                <a:tab pos="339725" algn="l"/>
                <a:tab pos="444500" algn="l"/>
                <a:tab pos="893763" algn="l"/>
                <a:tab pos="1343025" algn="l"/>
                <a:tab pos="1792288" algn="l"/>
                <a:tab pos="2241550" algn="l"/>
                <a:tab pos="2690813" algn="l"/>
                <a:tab pos="3140075" algn="l"/>
                <a:tab pos="3589338" algn="l"/>
                <a:tab pos="4038600" algn="l"/>
                <a:tab pos="4487863" algn="l"/>
                <a:tab pos="4937125" algn="l"/>
                <a:tab pos="5386388" algn="l"/>
                <a:tab pos="5835650" algn="l"/>
                <a:tab pos="6284913" algn="l"/>
                <a:tab pos="6734175" algn="l"/>
                <a:tab pos="7183438" algn="l"/>
                <a:tab pos="7632700" algn="l"/>
                <a:tab pos="8081963" algn="l"/>
                <a:tab pos="8531225" algn="l"/>
                <a:tab pos="8980488" algn="l"/>
              </a:tabLst>
            </a:pPr>
            <a:r>
              <a:rPr lang="it-IT" sz="1700"/>
              <a:t>Qualcosa è sempre “trovabile” in rapporto a qualcuno che sta cercando: la trovabilità non è una qualità fine a se stessa.</a:t>
            </a:r>
          </a:p>
          <a:p>
            <a:pPr marL="688975" lvl="1" indent="-347663">
              <a:lnSpc>
                <a:spcPct val="81000"/>
              </a:lnSpc>
              <a:spcBef>
                <a:spcPts val="375"/>
              </a:spcBef>
              <a:buClr>
                <a:srgbClr val="669999"/>
              </a:buClr>
              <a:buSzPct val="70000"/>
              <a:buFont typeface="Wingdings" charset="2"/>
              <a:buChar char=""/>
              <a:tabLst>
                <a:tab pos="339725" algn="l"/>
                <a:tab pos="444500" algn="l"/>
                <a:tab pos="893763" algn="l"/>
                <a:tab pos="1343025" algn="l"/>
                <a:tab pos="1792288" algn="l"/>
                <a:tab pos="2241550" algn="l"/>
                <a:tab pos="2690813" algn="l"/>
                <a:tab pos="3140075" algn="l"/>
                <a:tab pos="3589338" algn="l"/>
                <a:tab pos="4038600" algn="l"/>
                <a:tab pos="4487863" algn="l"/>
                <a:tab pos="4937125" algn="l"/>
                <a:tab pos="5386388" algn="l"/>
                <a:tab pos="5835650" algn="l"/>
                <a:tab pos="6284913" algn="l"/>
                <a:tab pos="6734175" algn="l"/>
                <a:tab pos="7183438" algn="l"/>
                <a:tab pos="7632700" algn="l"/>
                <a:tab pos="8081963" algn="l"/>
                <a:tab pos="8531225" algn="l"/>
                <a:tab pos="8980488" algn="l"/>
              </a:tabLst>
            </a:pPr>
            <a:r>
              <a:rPr lang="it-IT" sz="1500"/>
              <a:t>Dobbiamo chiederci come gli utenti fanno ricerca.</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Progressive </a:t>
            </a:r>
            <a:r>
              <a:rPr lang="it-IT" dirty="0" err="1" smtClean="0"/>
              <a:t>disclosure</a:t>
            </a:r>
            <a:endParaRPr lang="it-IT" dirty="0"/>
          </a:p>
        </p:txBody>
      </p:sp>
      <p:pic>
        <p:nvPicPr>
          <p:cNvPr id="3074" name="Picture 2"/>
          <p:cNvPicPr>
            <a:picLocks noChangeAspect="1" noChangeArrowheads="1"/>
          </p:cNvPicPr>
          <p:nvPr/>
        </p:nvPicPr>
        <p:blipFill>
          <a:blip r:embed="rId2" cstate="print"/>
          <a:srcRect b="77239"/>
          <a:stretch>
            <a:fillRect/>
          </a:stretch>
        </p:blipFill>
        <p:spPr bwMode="auto">
          <a:xfrm>
            <a:off x="467544" y="1844824"/>
            <a:ext cx="2433091" cy="3528392"/>
          </a:xfrm>
          <a:prstGeom prst="rect">
            <a:avLst/>
          </a:prstGeom>
          <a:noFill/>
          <a:ln w="9525">
            <a:noFill/>
            <a:miter lim="800000"/>
            <a:headEnd/>
            <a:tailEnd/>
          </a:ln>
        </p:spPr>
      </p:pic>
      <p:pic>
        <p:nvPicPr>
          <p:cNvPr id="3075" name="Picture 3"/>
          <p:cNvPicPr>
            <a:picLocks noChangeAspect="1" noChangeArrowheads="1"/>
          </p:cNvPicPr>
          <p:nvPr/>
        </p:nvPicPr>
        <p:blipFill>
          <a:blip r:embed="rId2" cstate="print"/>
          <a:srcRect t="74860"/>
          <a:stretch>
            <a:fillRect/>
          </a:stretch>
        </p:blipFill>
        <p:spPr bwMode="auto">
          <a:xfrm>
            <a:off x="3059832" y="1844824"/>
            <a:ext cx="2354585" cy="3771306"/>
          </a:xfrm>
          <a:prstGeom prst="rect">
            <a:avLst/>
          </a:prstGeom>
          <a:noFill/>
          <a:ln w="9525">
            <a:solidFill>
              <a:schemeClr val="bg1">
                <a:lumMod val="85000"/>
              </a:schemeClr>
            </a:solidFill>
            <a:miter lim="800000"/>
            <a:headEnd/>
            <a:tailEnd/>
          </a:ln>
        </p:spPr>
      </p:pic>
      <p:pic>
        <p:nvPicPr>
          <p:cNvPr id="3076" name="Picture 4"/>
          <p:cNvPicPr>
            <a:picLocks noChangeAspect="1" noChangeArrowheads="1"/>
          </p:cNvPicPr>
          <p:nvPr/>
        </p:nvPicPr>
        <p:blipFill>
          <a:blip r:embed="rId3" cstate="print"/>
          <a:srcRect t="69904" b="10891"/>
          <a:stretch>
            <a:fillRect/>
          </a:stretch>
        </p:blipFill>
        <p:spPr bwMode="auto">
          <a:xfrm>
            <a:off x="5652120" y="1556792"/>
            <a:ext cx="3028950" cy="3960440"/>
          </a:xfrm>
          <a:prstGeom prst="rect">
            <a:avLst/>
          </a:prstGeom>
          <a:noFill/>
          <a:ln w="9525">
            <a:solidFill>
              <a:schemeClr val="bg1">
                <a:lumMod val="85000"/>
              </a:schemeClr>
            </a:solidFill>
            <a:miter lim="800000"/>
            <a:headEnd/>
            <a:tailEnd/>
          </a:ln>
        </p:spPr>
      </p:pic>
      <p:cxnSp>
        <p:nvCxnSpPr>
          <p:cNvPr id="6" name="Connettore 2 5"/>
          <p:cNvCxnSpPr/>
          <p:nvPr/>
        </p:nvCxnSpPr>
        <p:spPr>
          <a:xfrm>
            <a:off x="5292080" y="2564904"/>
            <a:ext cx="504056" cy="432048"/>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Criteri fondati sull’uso</a:t>
            </a:r>
            <a:endParaRPr lang="it-IT" dirty="0"/>
          </a:p>
        </p:txBody>
      </p:sp>
      <p:pic>
        <p:nvPicPr>
          <p:cNvPr id="4098" name="Picture 2"/>
          <p:cNvPicPr>
            <a:picLocks noChangeAspect="1" noChangeArrowheads="1"/>
          </p:cNvPicPr>
          <p:nvPr/>
        </p:nvPicPr>
        <p:blipFill>
          <a:blip r:embed="rId2" cstate="print"/>
          <a:srcRect b="83232"/>
          <a:stretch>
            <a:fillRect/>
          </a:stretch>
        </p:blipFill>
        <p:spPr bwMode="auto">
          <a:xfrm>
            <a:off x="4932040" y="1412776"/>
            <a:ext cx="2287947" cy="5040560"/>
          </a:xfrm>
          <a:prstGeom prst="rect">
            <a:avLst/>
          </a:prstGeom>
          <a:noFill/>
          <a:ln w="9525">
            <a:solidFill>
              <a:schemeClr val="bg1">
                <a:lumMod val="85000"/>
              </a:schemeClr>
            </a:solidFill>
            <a:miter lim="800000"/>
            <a:headEnd/>
            <a:tailEnd/>
          </a:ln>
        </p:spPr>
      </p:pic>
      <p:pic>
        <p:nvPicPr>
          <p:cNvPr id="4099" name="Picture 3"/>
          <p:cNvPicPr>
            <a:picLocks noChangeAspect="1" noChangeArrowheads="1"/>
          </p:cNvPicPr>
          <p:nvPr/>
        </p:nvPicPr>
        <p:blipFill>
          <a:blip r:embed="rId3" cstate="print"/>
          <a:srcRect/>
          <a:stretch>
            <a:fillRect/>
          </a:stretch>
        </p:blipFill>
        <p:spPr bwMode="auto">
          <a:xfrm>
            <a:off x="1187624" y="1556792"/>
            <a:ext cx="2886075" cy="4572000"/>
          </a:xfrm>
          <a:prstGeom prst="rect">
            <a:avLst/>
          </a:prstGeom>
          <a:noFill/>
          <a:ln w="9525">
            <a:noFill/>
            <a:miter lim="800000"/>
            <a:headEnd/>
            <a:tailEnd/>
          </a:ln>
        </p:spPr>
      </p:pic>
      <p:cxnSp>
        <p:nvCxnSpPr>
          <p:cNvPr id="5" name="Connettore 2 4"/>
          <p:cNvCxnSpPr/>
          <p:nvPr/>
        </p:nvCxnSpPr>
        <p:spPr>
          <a:xfrm flipV="1">
            <a:off x="3779912" y="3212976"/>
            <a:ext cx="1080120" cy="216024"/>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Interface Design </a:t>
            </a:r>
            <a:r>
              <a:rPr lang="it-IT" dirty="0" err="1" smtClean="0"/>
              <a:t>Patterns</a:t>
            </a:r>
            <a:r>
              <a:rPr lang="it-IT" dirty="0" smtClean="0"/>
              <a:t> (1)</a:t>
            </a:r>
            <a:endParaRPr lang="it-IT" dirty="0"/>
          </a:p>
        </p:txBody>
      </p:sp>
      <p:sp>
        <p:nvSpPr>
          <p:cNvPr id="3" name="Segnaposto contenuto 2"/>
          <p:cNvSpPr>
            <a:spLocks noGrp="1"/>
          </p:cNvSpPr>
          <p:nvPr>
            <p:ph sz="quarter" idx="1"/>
          </p:nvPr>
        </p:nvSpPr>
        <p:spPr/>
        <p:txBody>
          <a:bodyPr/>
          <a:lstStyle/>
          <a:p>
            <a:r>
              <a:rPr lang="it-IT" dirty="0" smtClean="0"/>
              <a:t>A partire da una serie di casi di successo è possibile derivare per induzione un modello che li riunisca in un solo concetto pratiche e stili di interazione comuni.</a:t>
            </a:r>
          </a:p>
          <a:p>
            <a:r>
              <a:rPr lang="it-IT" dirty="0" smtClean="0"/>
              <a:t>I pattern cercano di indicare non cosa sia necessario ottenere, ma come determinati obiettivi di usabilità siano perseguibili.</a:t>
            </a:r>
          </a:p>
          <a:p>
            <a:r>
              <a:rPr lang="it-IT" dirty="0" smtClean="0"/>
              <a:t>Grazie ad un simile approccio, anche chi non possiede (</a:t>
            </a:r>
            <a:r>
              <a:rPr lang="it-IT" b="1" dirty="0" smtClean="0"/>
              <a:t>ancora</a:t>
            </a:r>
            <a:r>
              <a:rPr lang="it-IT" dirty="0" smtClean="0"/>
              <a:t>) un background teorico può individuare una linea di azione appropriata.</a:t>
            </a:r>
            <a:endParaRPr lang="it-IT" dirty="0"/>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Interface Design </a:t>
            </a:r>
            <a:r>
              <a:rPr lang="it-IT" dirty="0" err="1" smtClean="0"/>
              <a:t>Patterns</a:t>
            </a:r>
            <a:r>
              <a:rPr lang="it-IT" dirty="0" smtClean="0"/>
              <a:t> (2)</a:t>
            </a:r>
            <a:endParaRPr lang="it-IT" dirty="0"/>
          </a:p>
        </p:txBody>
      </p:sp>
      <p:sp>
        <p:nvSpPr>
          <p:cNvPr id="3" name="Segnaposto contenuto 2"/>
          <p:cNvSpPr>
            <a:spLocks noGrp="1"/>
          </p:cNvSpPr>
          <p:nvPr>
            <p:ph sz="quarter" idx="1"/>
          </p:nvPr>
        </p:nvSpPr>
        <p:spPr/>
        <p:txBody>
          <a:bodyPr>
            <a:normAutofit/>
          </a:bodyPr>
          <a:lstStyle/>
          <a:p>
            <a:r>
              <a:rPr lang="it-IT" dirty="0" smtClean="0"/>
              <a:t>Un pattern </a:t>
            </a:r>
            <a:r>
              <a:rPr lang="it-IT" b="1" dirty="0" smtClean="0"/>
              <a:t>indica</a:t>
            </a:r>
            <a:r>
              <a:rPr lang="it-IT" dirty="0" smtClean="0"/>
              <a:t> </a:t>
            </a:r>
            <a:r>
              <a:rPr lang="it-IT" b="1" dirty="0" smtClean="0"/>
              <a:t>un modello di soluzione </a:t>
            </a:r>
            <a:r>
              <a:rPr lang="it-IT" dirty="0" smtClean="0"/>
              <a:t>e non la soluzione: non viene indicato un modo preciso e definito per risolvere una determinata problematica ma si preferisce fornire i tratti salienti di una possibile soluzione;</a:t>
            </a:r>
          </a:p>
          <a:p>
            <a:r>
              <a:rPr lang="it-IT" dirty="0" smtClean="0"/>
              <a:t>Spetta a chi adotta il pattern il compito di </a:t>
            </a:r>
            <a:r>
              <a:rPr lang="it-IT" b="1" dirty="0" smtClean="0"/>
              <a:t>integrarlo con il contesto </a:t>
            </a:r>
            <a:r>
              <a:rPr lang="it-IT" dirty="0" smtClean="0"/>
              <a:t>specifico di applicazione e si lascia aperta l’opportunità di derivare nuove modalità di attuazione;</a:t>
            </a:r>
          </a:p>
          <a:p>
            <a:r>
              <a:rPr lang="it-IT" dirty="0" smtClean="0"/>
              <a:t>I pattern hanno un </a:t>
            </a:r>
            <a:r>
              <a:rPr lang="it-IT" b="1" dirty="0" smtClean="0"/>
              <a:t>potenziale generativo</a:t>
            </a:r>
            <a:r>
              <a:rPr lang="it-IT" dirty="0" smtClean="0"/>
              <a:t>: non sono un insieme chiuso definitivo bensì un sistema aperto ed in evoluzione</a:t>
            </a:r>
            <a:endParaRPr lang="it-IT" dirty="0"/>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Alcuni </a:t>
            </a:r>
            <a:r>
              <a:rPr lang="it-IT" dirty="0" err="1" smtClean="0"/>
              <a:t>strumenti…</a:t>
            </a:r>
            <a:endParaRPr lang="it-IT" dirty="0"/>
          </a:p>
        </p:txBody>
      </p:sp>
      <p:sp>
        <p:nvSpPr>
          <p:cNvPr id="3" name="Segnaposto contenuto 2"/>
          <p:cNvSpPr>
            <a:spLocks noGrp="1"/>
          </p:cNvSpPr>
          <p:nvPr>
            <p:ph sz="quarter" idx="1"/>
          </p:nvPr>
        </p:nvSpPr>
        <p:spPr/>
        <p:txBody>
          <a:bodyPr/>
          <a:lstStyle/>
          <a:p>
            <a:r>
              <a:rPr lang="it-IT" dirty="0" smtClean="0"/>
              <a:t>Firefox: </a:t>
            </a:r>
          </a:p>
          <a:p>
            <a:pPr lvl="1"/>
            <a:r>
              <a:rPr lang="it-IT" dirty="0" smtClean="0"/>
              <a:t>visualizzazione a schermo ridotto </a:t>
            </a:r>
            <a:br>
              <a:rPr lang="it-IT" dirty="0" smtClean="0"/>
            </a:br>
            <a:r>
              <a:rPr lang="it-IT" dirty="0" smtClean="0"/>
              <a:t>(CTRL + MAIUSC + M)</a:t>
            </a:r>
          </a:p>
          <a:p>
            <a:pPr lvl="1"/>
            <a:r>
              <a:rPr lang="it-IT" dirty="0" err="1" smtClean="0"/>
              <a:t>User</a:t>
            </a:r>
            <a:r>
              <a:rPr lang="it-IT" dirty="0" smtClean="0"/>
              <a:t> </a:t>
            </a:r>
            <a:r>
              <a:rPr lang="it-IT" dirty="0" err="1" smtClean="0"/>
              <a:t>Agent</a:t>
            </a:r>
            <a:r>
              <a:rPr lang="it-IT" dirty="0" smtClean="0"/>
              <a:t> </a:t>
            </a:r>
            <a:r>
              <a:rPr lang="it-IT" dirty="0" err="1" smtClean="0"/>
              <a:t>Switcher</a:t>
            </a:r>
            <a:r>
              <a:rPr lang="it-IT" dirty="0" smtClean="0"/>
              <a:t/>
            </a:r>
            <a:br>
              <a:rPr lang="it-IT" dirty="0" smtClean="0"/>
            </a:br>
            <a:r>
              <a:rPr lang="it-IT" dirty="0" smtClean="0">
                <a:hlinkClick r:id="rId2"/>
              </a:rPr>
              <a:t>https://addons.mozilla.org/it/firefox/addon/user-agent-switcher/</a:t>
            </a:r>
            <a:endParaRPr lang="it-IT" dirty="0" smtClean="0"/>
          </a:p>
          <a:p>
            <a:pPr lvl="1"/>
            <a:r>
              <a:rPr lang="it-IT" dirty="0" err="1" smtClean="0"/>
              <a:t>User</a:t>
            </a:r>
            <a:r>
              <a:rPr lang="it-IT" dirty="0" smtClean="0"/>
              <a:t> </a:t>
            </a:r>
            <a:r>
              <a:rPr lang="it-IT" dirty="0" err="1" smtClean="0"/>
              <a:t>Agent</a:t>
            </a:r>
            <a:r>
              <a:rPr lang="it-IT" dirty="0" smtClean="0"/>
              <a:t> </a:t>
            </a:r>
            <a:r>
              <a:rPr lang="it-IT" dirty="0" err="1" smtClean="0"/>
              <a:t>List</a:t>
            </a:r>
            <a:r>
              <a:rPr lang="it-IT" dirty="0" smtClean="0"/>
              <a:t/>
            </a:r>
            <a:br>
              <a:rPr lang="it-IT" dirty="0" smtClean="0"/>
            </a:br>
            <a:r>
              <a:rPr lang="it-IT" dirty="0" smtClean="0">
                <a:hlinkClick r:id="rId3"/>
              </a:rPr>
              <a:t>http://techpatterns.com/forums/about304.html</a:t>
            </a:r>
            <a:endParaRPr lang="it-IT" dirty="0" smtClean="0"/>
          </a:p>
          <a:p>
            <a:pPr lvl="1"/>
            <a:endParaRPr lang="it-IT" dirty="0" smtClean="0"/>
          </a:p>
          <a:p>
            <a:r>
              <a:rPr lang="it-IT" dirty="0" smtClean="0"/>
              <a:t>Chrome</a:t>
            </a:r>
          </a:p>
          <a:p>
            <a:pPr lvl="1"/>
            <a:r>
              <a:rPr lang="it-IT" dirty="0" err="1" smtClean="0"/>
              <a:t>User</a:t>
            </a:r>
            <a:r>
              <a:rPr lang="it-IT" dirty="0" smtClean="0"/>
              <a:t> </a:t>
            </a:r>
            <a:r>
              <a:rPr lang="it-IT" dirty="0" err="1" smtClean="0"/>
              <a:t>Agent</a:t>
            </a:r>
            <a:r>
              <a:rPr lang="it-IT" dirty="0" smtClean="0"/>
              <a:t> </a:t>
            </a:r>
            <a:r>
              <a:rPr lang="it-IT" dirty="0" err="1" smtClean="0"/>
              <a:t>Switcher</a:t>
            </a:r>
            <a:r>
              <a:rPr lang="it-IT" dirty="0" smtClean="0"/>
              <a:t> </a:t>
            </a:r>
            <a:r>
              <a:rPr lang="it-IT" dirty="0" smtClean="0">
                <a:hlinkClick r:id="rId4"/>
              </a:rPr>
              <a:t>https://chrome.google.com/webstore/detail/user-agent-switcher-for-c/djflhoibgkdhkhhcedjiklpkjnoahfmg</a:t>
            </a:r>
            <a:r>
              <a:rPr lang="it-IT" dirty="0" smtClean="0"/>
              <a:t> </a:t>
            </a:r>
            <a:endParaRPr lang="it-IT" dirty="0"/>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Navigazione principale</a:t>
            </a:r>
            <a:endParaRPr lang="it-IT" dirty="0"/>
          </a:p>
        </p:txBody>
      </p:sp>
      <p:pic>
        <p:nvPicPr>
          <p:cNvPr id="5122" name="Picture 2"/>
          <p:cNvPicPr>
            <a:picLocks noGrp="1" noChangeAspect="1" noChangeArrowheads="1"/>
          </p:cNvPicPr>
          <p:nvPr>
            <p:ph sz="quarter" idx="1"/>
          </p:nvPr>
        </p:nvPicPr>
        <p:blipFill>
          <a:blip r:embed="rId2" cstate="print"/>
          <a:srcRect/>
          <a:stretch>
            <a:fillRect/>
          </a:stretch>
        </p:blipFill>
        <p:spPr bwMode="auto">
          <a:xfrm>
            <a:off x="1212214" y="1772816"/>
            <a:ext cx="4511914" cy="3690996"/>
          </a:xfrm>
          <a:prstGeom prst="rect">
            <a:avLst/>
          </a:prstGeom>
          <a:noFill/>
          <a:ln w="9525">
            <a:noFill/>
            <a:miter lim="800000"/>
            <a:headEnd/>
            <a:tailEnd/>
          </a:ln>
        </p:spPr>
      </p:pic>
      <p:sp>
        <p:nvSpPr>
          <p:cNvPr id="5" name="CasellaDiTesto 4"/>
          <p:cNvSpPr txBox="1"/>
          <p:nvPr/>
        </p:nvSpPr>
        <p:spPr>
          <a:xfrm>
            <a:off x="1115616" y="5877272"/>
            <a:ext cx="4923143" cy="369332"/>
          </a:xfrm>
          <a:prstGeom prst="rect">
            <a:avLst/>
          </a:prstGeom>
          <a:noFill/>
        </p:spPr>
        <p:txBody>
          <a:bodyPr wrap="none" rtlCol="0">
            <a:spAutoFit/>
          </a:bodyPr>
          <a:lstStyle/>
          <a:p>
            <a:r>
              <a:rPr lang="it-IT" dirty="0" smtClean="0"/>
              <a:t>http://www.mobiledesignpatterngallery.com/</a:t>
            </a:r>
            <a:endParaRPr lang="it-IT" dirty="0"/>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err="1" smtClean="0"/>
              <a:t>Springboard</a:t>
            </a:r>
            <a:endParaRPr lang="it-IT" dirty="0"/>
          </a:p>
        </p:txBody>
      </p:sp>
      <p:pic>
        <p:nvPicPr>
          <p:cNvPr id="6146" name="Picture 2"/>
          <p:cNvPicPr>
            <a:picLocks noGrp="1" noChangeAspect="1" noChangeArrowheads="1"/>
          </p:cNvPicPr>
          <p:nvPr>
            <p:ph sz="quarter" idx="1"/>
          </p:nvPr>
        </p:nvPicPr>
        <p:blipFill>
          <a:blip r:embed="rId2" cstate="print"/>
          <a:srcRect r="47331"/>
          <a:stretch>
            <a:fillRect/>
          </a:stretch>
        </p:blipFill>
        <p:spPr bwMode="auto">
          <a:xfrm>
            <a:off x="683568" y="1556792"/>
            <a:ext cx="3255321" cy="4873625"/>
          </a:xfrm>
          <a:prstGeom prst="rect">
            <a:avLst/>
          </a:prstGeom>
          <a:noFill/>
          <a:ln w="9525">
            <a:noFill/>
            <a:miter lim="800000"/>
            <a:headEnd/>
            <a:tailEnd/>
          </a:ln>
        </p:spPr>
      </p:pic>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err="1" smtClean="0"/>
              <a:t>List</a:t>
            </a:r>
            <a:r>
              <a:rPr lang="it-IT" dirty="0" smtClean="0"/>
              <a:t> menu</a:t>
            </a:r>
            <a:endParaRPr lang="it-IT" dirty="0"/>
          </a:p>
        </p:txBody>
      </p:sp>
      <p:pic>
        <p:nvPicPr>
          <p:cNvPr id="7171" name="Picture 3"/>
          <p:cNvPicPr>
            <a:picLocks noGrp="1" noChangeAspect="1" noChangeArrowheads="1"/>
          </p:cNvPicPr>
          <p:nvPr>
            <p:ph sz="quarter" idx="1"/>
          </p:nvPr>
        </p:nvPicPr>
        <p:blipFill>
          <a:blip r:embed="rId2" cstate="print"/>
          <a:srcRect b="44586"/>
          <a:stretch>
            <a:fillRect/>
          </a:stretch>
        </p:blipFill>
        <p:spPr bwMode="auto">
          <a:xfrm>
            <a:off x="539552" y="1484784"/>
            <a:ext cx="2006469" cy="4968552"/>
          </a:xfrm>
          <a:prstGeom prst="rect">
            <a:avLst/>
          </a:prstGeom>
          <a:noFill/>
          <a:ln w="9525">
            <a:solidFill>
              <a:schemeClr val="bg1">
                <a:lumMod val="85000"/>
              </a:schemeClr>
            </a:solidFill>
            <a:miter lim="800000"/>
            <a:headEnd/>
            <a:tailEnd/>
          </a:ln>
        </p:spPr>
      </p:pic>
      <p:pic>
        <p:nvPicPr>
          <p:cNvPr id="6" name="Picture 3"/>
          <p:cNvPicPr>
            <a:picLocks noChangeAspect="1" noChangeArrowheads="1"/>
          </p:cNvPicPr>
          <p:nvPr/>
        </p:nvPicPr>
        <p:blipFill>
          <a:blip r:embed="rId2" cstate="print"/>
          <a:srcRect t="25699" b="18886"/>
          <a:stretch>
            <a:fillRect/>
          </a:stretch>
        </p:blipFill>
        <p:spPr bwMode="auto">
          <a:xfrm>
            <a:off x="2951820" y="1484784"/>
            <a:ext cx="2006469" cy="4968552"/>
          </a:xfrm>
          <a:prstGeom prst="rect">
            <a:avLst/>
          </a:prstGeom>
          <a:noFill/>
          <a:ln w="9525">
            <a:solidFill>
              <a:schemeClr val="bg1">
                <a:lumMod val="85000"/>
              </a:schemeClr>
            </a:solidFill>
            <a:miter lim="800000"/>
            <a:headEnd/>
            <a:tailEnd/>
          </a:ln>
        </p:spPr>
      </p:pic>
      <p:pic>
        <p:nvPicPr>
          <p:cNvPr id="7" name="Picture 3"/>
          <p:cNvPicPr>
            <a:picLocks noChangeAspect="1" noChangeArrowheads="1"/>
          </p:cNvPicPr>
          <p:nvPr/>
        </p:nvPicPr>
        <p:blipFill>
          <a:blip r:embed="rId2" cstate="print"/>
          <a:srcRect t="42565"/>
          <a:stretch>
            <a:fillRect/>
          </a:stretch>
        </p:blipFill>
        <p:spPr bwMode="auto">
          <a:xfrm>
            <a:off x="5364088" y="1412776"/>
            <a:ext cx="2006469" cy="5149776"/>
          </a:xfrm>
          <a:prstGeom prst="rect">
            <a:avLst/>
          </a:prstGeom>
          <a:noFill/>
          <a:ln w="9525">
            <a:solidFill>
              <a:schemeClr val="bg1">
                <a:lumMod val="85000"/>
              </a:schemeClr>
            </a:solidFill>
            <a:miter lim="800000"/>
            <a:headEnd/>
            <a:tailEnd/>
          </a:ln>
        </p:spPr>
      </p:pic>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err="1" smtClean="0"/>
              <a:t>List</a:t>
            </a:r>
            <a:r>
              <a:rPr lang="it-IT" dirty="0" smtClean="0"/>
              <a:t> menu (2) </a:t>
            </a:r>
            <a:endParaRPr lang="it-IT" dirty="0"/>
          </a:p>
        </p:txBody>
      </p:sp>
      <p:pic>
        <p:nvPicPr>
          <p:cNvPr id="9220" name="Picture 4"/>
          <p:cNvPicPr>
            <a:picLocks noGrp="1" noChangeAspect="1" noChangeArrowheads="1"/>
          </p:cNvPicPr>
          <p:nvPr>
            <p:ph sz="quarter" idx="1"/>
          </p:nvPr>
        </p:nvPicPr>
        <p:blipFill>
          <a:blip r:embed="rId2" cstate="print"/>
          <a:srcRect/>
          <a:stretch>
            <a:fillRect/>
          </a:stretch>
        </p:blipFill>
        <p:spPr bwMode="auto">
          <a:xfrm>
            <a:off x="971600" y="1628800"/>
            <a:ext cx="2886075" cy="4572000"/>
          </a:xfrm>
          <a:prstGeom prst="rect">
            <a:avLst/>
          </a:prstGeom>
          <a:noFill/>
          <a:ln w="9525">
            <a:solidFill>
              <a:schemeClr val="bg1">
                <a:lumMod val="85000"/>
              </a:schemeClr>
            </a:solidFill>
            <a:miter lim="800000"/>
            <a:headEnd/>
            <a:tailEnd/>
          </a:ln>
        </p:spPr>
      </p:pic>
      <p:pic>
        <p:nvPicPr>
          <p:cNvPr id="9221" name="Picture 5"/>
          <p:cNvPicPr>
            <a:picLocks noChangeAspect="1" noChangeArrowheads="1"/>
          </p:cNvPicPr>
          <p:nvPr/>
        </p:nvPicPr>
        <p:blipFill>
          <a:blip r:embed="rId3" cstate="print"/>
          <a:srcRect/>
          <a:stretch>
            <a:fillRect/>
          </a:stretch>
        </p:blipFill>
        <p:spPr bwMode="auto">
          <a:xfrm>
            <a:off x="4932040" y="1700808"/>
            <a:ext cx="2886075" cy="4572000"/>
          </a:xfrm>
          <a:prstGeom prst="rect">
            <a:avLst/>
          </a:prstGeom>
          <a:noFill/>
          <a:ln w="9525">
            <a:solidFill>
              <a:schemeClr val="bg1">
                <a:lumMod val="85000"/>
              </a:schemeClr>
            </a:solidFill>
            <a:miter lim="800000"/>
            <a:headEnd/>
            <a:tailEnd/>
          </a:ln>
        </p:spPr>
      </p:pic>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err="1" smtClean="0"/>
              <a:t>List</a:t>
            </a:r>
            <a:r>
              <a:rPr lang="it-IT" dirty="0" smtClean="0"/>
              <a:t> menu (3)	</a:t>
            </a:r>
            <a:endParaRPr lang="it-IT" dirty="0"/>
          </a:p>
        </p:txBody>
      </p:sp>
      <p:pic>
        <p:nvPicPr>
          <p:cNvPr id="1026" name="Picture 2"/>
          <p:cNvPicPr>
            <a:picLocks noGrp="1" noChangeAspect="1" noChangeArrowheads="1"/>
          </p:cNvPicPr>
          <p:nvPr>
            <p:ph sz="quarter" idx="1"/>
          </p:nvPr>
        </p:nvPicPr>
        <p:blipFill>
          <a:blip r:embed="rId2" cstate="print"/>
          <a:srcRect/>
          <a:stretch>
            <a:fillRect/>
          </a:stretch>
        </p:blipFill>
        <p:spPr bwMode="auto">
          <a:xfrm>
            <a:off x="611560" y="1772816"/>
            <a:ext cx="2886075" cy="4410075"/>
          </a:xfrm>
          <a:prstGeom prst="rect">
            <a:avLst/>
          </a:prstGeom>
          <a:noFill/>
          <a:ln w="9525">
            <a:noFill/>
            <a:miter lim="800000"/>
            <a:headEnd/>
            <a:tailEnd/>
          </a:ln>
        </p:spPr>
      </p:pic>
      <p:pic>
        <p:nvPicPr>
          <p:cNvPr id="1028" name="Picture 4"/>
          <p:cNvPicPr>
            <a:picLocks noChangeAspect="1" noChangeArrowheads="1"/>
          </p:cNvPicPr>
          <p:nvPr/>
        </p:nvPicPr>
        <p:blipFill>
          <a:blip r:embed="rId3" cstate="print"/>
          <a:srcRect/>
          <a:stretch>
            <a:fillRect/>
          </a:stretch>
        </p:blipFill>
        <p:spPr bwMode="auto">
          <a:xfrm>
            <a:off x="4427984" y="1844824"/>
            <a:ext cx="2886075" cy="4410075"/>
          </a:xfrm>
          <a:prstGeom prst="rect">
            <a:avLst/>
          </a:prstGeom>
          <a:noFill/>
          <a:ln w="9525">
            <a:noFill/>
            <a:miter lim="800000"/>
            <a:headEnd/>
            <a:tailEnd/>
          </a:ln>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Segnaposto numero diapositiva 5"/>
          <p:cNvSpPr>
            <a:spLocks noGrp="1"/>
          </p:cNvSpPr>
          <p:nvPr>
            <p:ph type="sldNum" idx="4294967295"/>
          </p:nvPr>
        </p:nvSpPr>
        <p:spPr>
          <a:xfrm>
            <a:off x="7010400" y="6400800"/>
            <a:ext cx="2130425" cy="454025"/>
          </a:xfrm>
          <a:prstGeom prst="rect">
            <a:avLst/>
          </a:prstGeom>
        </p:spPr>
        <p:txBody>
          <a:bodyPr/>
          <a:lstStyle/>
          <a:p>
            <a:fld id="{04D677DA-A295-48A2-B3C0-F4242FAE7FFC}" type="slidenum">
              <a:rPr lang="en-US"/>
              <a:pPr/>
              <a:t>4</a:t>
            </a:fld>
            <a:endParaRPr lang="en-US"/>
          </a:p>
        </p:txBody>
      </p:sp>
      <p:sp>
        <p:nvSpPr>
          <p:cNvPr id="9217" name="Rectangle 1"/>
          <p:cNvSpPr>
            <a:spLocks noGrp="1" noChangeArrowheads="1"/>
          </p:cNvSpPr>
          <p:nvPr>
            <p:ph type="title" idx="4294967295"/>
          </p:nvPr>
        </p:nvSpPr>
        <p:spPr>
          <a:xfrm>
            <a:off x="457200" y="122238"/>
            <a:ext cx="7543800" cy="1295400"/>
          </a:xfrm>
          <a:ln/>
        </p:spPr>
        <p:txBody>
          <a:bodyPr anchor="b"/>
          <a:lstStyle/>
          <a:p>
            <a: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it-IT"/>
              <a:t>La ricerca dell’informazione</a:t>
            </a:r>
          </a:p>
        </p:txBody>
      </p:sp>
      <p:sp>
        <p:nvSpPr>
          <p:cNvPr id="9218" name="Rectangle 2"/>
          <p:cNvSpPr>
            <a:spLocks noGrp="1" noChangeArrowheads="1"/>
          </p:cNvSpPr>
          <p:nvPr>
            <p:ph type="body" idx="4294967295"/>
          </p:nvPr>
        </p:nvSpPr>
        <p:spPr>
          <a:xfrm>
            <a:off x="457200" y="1719263"/>
            <a:ext cx="8229600" cy="4411662"/>
          </a:xfrm>
          <a:ln/>
        </p:spPr>
        <p:txBody>
          <a:bodyPr/>
          <a:lstStyle/>
          <a:p>
            <a:pPr marL="339725" indent="-339725">
              <a:spcBef>
                <a:spcPts val="475"/>
              </a:spcBef>
              <a:buClr>
                <a:srgbClr val="330066"/>
              </a:buClr>
              <a:buSzPct val="70000"/>
              <a:buFont typeface="Wingdings" charset="2"/>
              <a:buChar char=""/>
              <a:tabLst>
                <a:tab pos="339725" algn="l"/>
                <a:tab pos="444500" algn="l"/>
                <a:tab pos="893763" algn="l"/>
                <a:tab pos="1343025" algn="l"/>
                <a:tab pos="1792288" algn="l"/>
                <a:tab pos="2241550" algn="l"/>
                <a:tab pos="2690813" algn="l"/>
                <a:tab pos="3140075" algn="l"/>
                <a:tab pos="3589338" algn="l"/>
                <a:tab pos="4038600" algn="l"/>
                <a:tab pos="4487863" algn="l"/>
                <a:tab pos="4937125" algn="l"/>
                <a:tab pos="5386388" algn="l"/>
                <a:tab pos="5835650" algn="l"/>
                <a:tab pos="6284913" algn="l"/>
                <a:tab pos="6734175" algn="l"/>
                <a:tab pos="7183438" algn="l"/>
                <a:tab pos="7632700" algn="l"/>
                <a:tab pos="8081963" algn="l"/>
                <a:tab pos="8531225" algn="l"/>
                <a:tab pos="8980488" algn="l"/>
              </a:tabLst>
            </a:pPr>
            <a:r>
              <a:rPr lang="it-IT" sz="1900"/>
              <a:t>Per il progettista:</a:t>
            </a:r>
          </a:p>
          <a:p>
            <a:pPr marL="339725" indent="-339725">
              <a:spcBef>
                <a:spcPts val="475"/>
              </a:spcBef>
              <a:buClrTx/>
              <a:buSzTx/>
              <a:buFontTx/>
              <a:buNone/>
              <a:tabLst>
                <a:tab pos="339725" algn="l"/>
                <a:tab pos="444500" algn="l"/>
                <a:tab pos="893763" algn="l"/>
                <a:tab pos="1343025" algn="l"/>
                <a:tab pos="1792288" algn="l"/>
                <a:tab pos="2241550" algn="l"/>
                <a:tab pos="2690813" algn="l"/>
                <a:tab pos="3140075" algn="l"/>
                <a:tab pos="3589338" algn="l"/>
                <a:tab pos="4038600" algn="l"/>
                <a:tab pos="4487863" algn="l"/>
                <a:tab pos="4937125" algn="l"/>
                <a:tab pos="5386388" algn="l"/>
                <a:tab pos="5835650" algn="l"/>
                <a:tab pos="6284913" algn="l"/>
                <a:tab pos="6734175" algn="l"/>
                <a:tab pos="7183438" algn="l"/>
                <a:tab pos="7632700" algn="l"/>
                <a:tab pos="8081963" algn="l"/>
                <a:tab pos="8531225" algn="l"/>
                <a:tab pos="8980488" algn="l"/>
              </a:tabLst>
            </a:pPr>
            <a:endParaRPr lang="it-IT" sz="1900"/>
          </a:p>
          <a:p>
            <a:pPr marL="339725" indent="-339725">
              <a:spcBef>
                <a:spcPts val="475"/>
              </a:spcBef>
              <a:buClrTx/>
              <a:buSzTx/>
              <a:buFontTx/>
              <a:buNone/>
              <a:tabLst>
                <a:tab pos="339725" algn="l"/>
                <a:tab pos="444500" algn="l"/>
                <a:tab pos="893763" algn="l"/>
                <a:tab pos="1343025" algn="l"/>
                <a:tab pos="1792288" algn="l"/>
                <a:tab pos="2241550" algn="l"/>
                <a:tab pos="2690813" algn="l"/>
                <a:tab pos="3140075" algn="l"/>
                <a:tab pos="3589338" algn="l"/>
                <a:tab pos="4038600" algn="l"/>
                <a:tab pos="4487863" algn="l"/>
                <a:tab pos="4937125" algn="l"/>
                <a:tab pos="5386388" algn="l"/>
                <a:tab pos="5835650" algn="l"/>
                <a:tab pos="6284913" algn="l"/>
                <a:tab pos="6734175" algn="l"/>
                <a:tab pos="7183438" algn="l"/>
                <a:tab pos="7632700" algn="l"/>
                <a:tab pos="8081963" algn="l"/>
                <a:tab pos="8531225" algn="l"/>
                <a:tab pos="8980488" algn="l"/>
              </a:tabLst>
            </a:pPr>
            <a:endParaRPr lang="it-IT" sz="1900"/>
          </a:p>
          <a:p>
            <a:pPr marL="339725" indent="-339725">
              <a:spcBef>
                <a:spcPts val="475"/>
              </a:spcBef>
              <a:buClrTx/>
              <a:buSzTx/>
              <a:buFontTx/>
              <a:buNone/>
              <a:tabLst>
                <a:tab pos="339725" algn="l"/>
                <a:tab pos="444500" algn="l"/>
                <a:tab pos="893763" algn="l"/>
                <a:tab pos="1343025" algn="l"/>
                <a:tab pos="1792288" algn="l"/>
                <a:tab pos="2241550" algn="l"/>
                <a:tab pos="2690813" algn="l"/>
                <a:tab pos="3140075" algn="l"/>
                <a:tab pos="3589338" algn="l"/>
                <a:tab pos="4038600" algn="l"/>
                <a:tab pos="4487863" algn="l"/>
                <a:tab pos="4937125" algn="l"/>
                <a:tab pos="5386388" algn="l"/>
                <a:tab pos="5835650" algn="l"/>
                <a:tab pos="6284913" algn="l"/>
                <a:tab pos="6734175" algn="l"/>
                <a:tab pos="7183438" algn="l"/>
                <a:tab pos="7632700" algn="l"/>
                <a:tab pos="8081963" algn="l"/>
                <a:tab pos="8531225" algn="l"/>
                <a:tab pos="8980488" algn="l"/>
              </a:tabLst>
            </a:pPr>
            <a:endParaRPr lang="it-IT" sz="1900"/>
          </a:p>
          <a:p>
            <a:pPr marL="339725" indent="-339725">
              <a:spcBef>
                <a:spcPts val="475"/>
              </a:spcBef>
              <a:buClrTx/>
              <a:buSzTx/>
              <a:buFontTx/>
              <a:buNone/>
              <a:tabLst>
                <a:tab pos="339725" algn="l"/>
                <a:tab pos="444500" algn="l"/>
                <a:tab pos="893763" algn="l"/>
                <a:tab pos="1343025" algn="l"/>
                <a:tab pos="1792288" algn="l"/>
                <a:tab pos="2241550" algn="l"/>
                <a:tab pos="2690813" algn="l"/>
                <a:tab pos="3140075" algn="l"/>
                <a:tab pos="3589338" algn="l"/>
                <a:tab pos="4038600" algn="l"/>
                <a:tab pos="4487863" algn="l"/>
                <a:tab pos="4937125" algn="l"/>
                <a:tab pos="5386388" algn="l"/>
                <a:tab pos="5835650" algn="l"/>
                <a:tab pos="6284913" algn="l"/>
                <a:tab pos="6734175" algn="l"/>
                <a:tab pos="7183438" algn="l"/>
                <a:tab pos="7632700" algn="l"/>
                <a:tab pos="8081963" algn="l"/>
                <a:tab pos="8531225" algn="l"/>
                <a:tab pos="8980488" algn="l"/>
              </a:tabLst>
            </a:pPr>
            <a:endParaRPr lang="it-IT" sz="1900"/>
          </a:p>
          <a:p>
            <a:pPr marL="339725" indent="-339725">
              <a:spcBef>
                <a:spcPts val="475"/>
              </a:spcBef>
              <a:buClrTx/>
              <a:buSzTx/>
              <a:buFontTx/>
              <a:buNone/>
              <a:tabLst>
                <a:tab pos="339725" algn="l"/>
                <a:tab pos="444500" algn="l"/>
                <a:tab pos="893763" algn="l"/>
                <a:tab pos="1343025" algn="l"/>
                <a:tab pos="1792288" algn="l"/>
                <a:tab pos="2241550" algn="l"/>
                <a:tab pos="2690813" algn="l"/>
                <a:tab pos="3140075" algn="l"/>
                <a:tab pos="3589338" algn="l"/>
                <a:tab pos="4038600" algn="l"/>
                <a:tab pos="4487863" algn="l"/>
                <a:tab pos="4937125" algn="l"/>
                <a:tab pos="5386388" algn="l"/>
                <a:tab pos="5835650" algn="l"/>
                <a:tab pos="6284913" algn="l"/>
                <a:tab pos="6734175" algn="l"/>
                <a:tab pos="7183438" algn="l"/>
                <a:tab pos="7632700" algn="l"/>
                <a:tab pos="8081963" algn="l"/>
                <a:tab pos="8531225" algn="l"/>
                <a:tab pos="8980488" algn="l"/>
              </a:tabLst>
            </a:pPr>
            <a:endParaRPr lang="it-IT" sz="1900"/>
          </a:p>
          <a:p>
            <a:pPr marL="339725" indent="-339725">
              <a:spcBef>
                <a:spcPts val="475"/>
              </a:spcBef>
              <a:buClrTx/>
              <a:buSzTx/>
              <a:buFontTx/>
              <a:buNone/>
              <a:tabLst>
                <a:tab pos="339725" algn="l"/>
                <a:tab pos="444500" algn="l"/>
                <a:tab pos="893763" algn="l"/>
                <a:tab pos="1343025" algn="l"/>
                <a:tab pos="1792288" algn="l"/>
                <a:tab pos="2241550" algn="l"/>
                <a:tab pos="2690813" algn="l"/>
                <a:tab pos="3140075" algn="l"/>
                <a:tab pos="3589338" algn="l"/>
                <a:tab pos="4038600" algn="l"/>
                <a:tab pos="4487863" algn="l"/>
                <a:tab pos="4937125" algn="l"/>
                <a:tab pos="5386388" algn="l"/>
                <a:tab pos="5835650" algn="l"/>
                <a:tab pos="6284913" algn="l"/>
                <a:tab pos="6734175" algn="l"/>
                <a:tab pos="7183438" algn="l"/>
                <a:tab pos="7632700" algn="l"/>
                <a:tab pos="8081963" algn="l"/>
                <a:tab pos="8531225" algn="l"/>
                <a:tab pos="8980488" algn="l"/>
              </a:tabLst>
            </a:pPr>
            <a:endParaRPr lang="it-IT" sz="1900"/>
          </a:p>
          <a:p>
            <a:pPr marL="339725" indent="-339725">
              <a:spcBef>
                <a:spcPts val="475"/>
              </a:spcBef>
              <a:buClr>
                <a:srgbClr val="330066"/>
              </a:buClr>
              <a:buSzPct val="70000"/>
              <a:buFont typeface="Wingdings" charset="2"/>
              <a:buChar char=""/>
              <a:tabLst>
                <a:tab pos="339725" algn="l"/>
                <a:tab pos="444500" algn="l"/>
                <a:tab pos="893763" algn="l"/>
                <a:tab pos="1343025" algn="l"/>
                <a:tab pos="1792288" algn="l"/>
                <a:tab pos="2241550" algn="l"/>
                <a:tab pos="2690813" algn="l"/>
                <a:tab pos="3140075" algn="l"/>
                <a:tab pos="3589338" algn="l"/>
                <a:tab pos="4038600" algn="l"/>
                <a:tab pos="4487863" algn="l"/>
                <a:tab pos="4937125" algn="l"/>
                <a:tab pos="5386388" algn="l"/>
                <a:tab pos="5835650" algn="l"/>
                <a:tab pos="6284913" algn="l"/>
                <a:tab pos="6734175" algn="l"/>
                <a:tab pos="7183438" algn="l"/>
                <a:tab pos="7632700" algn="l"/>
                <a:tab pos="8081963" algn="l"/>
                <a:tab pos="8531225" algn="l"/>
                <a:tab pos="8980488" algn="l"/>
              </a:tabLst>
            </a:pPr>
            <a:r>
              <a:rPr lang="it-IT" sz="1900"/>
              <a:t>Per l’utente:</a:t>
            </a:r>
          </a:p>
          <a:p>
            <a:pPr marL="688975" lvl="1" indent="-347663">
              <a:spcBef>
                <a:spcPts val="425"/>
              </a:spcBef>
              <a:buClr>
                <a:srgbClr val="669999"/>
              </a:buClr>
              <a:buSzPct val="70000"/>
              <a:buFont typeface="Wingdings" charset="2"/>
              <a:buChar char=""/>
              <a:tabLst>
                <a:tab pos="339725" algn="l"/>
                <a:tab pos="444500" algn="l"/>
                <a:tab pos="893763" algn="l"/>
                <a:tab pos="1343025" algn="l"/>
                <a:tab pos="1792288" algn="l"/>
                <a:tab pos="2241550" algn="l"/>
                <a:tab pos="2690813" algn="l"/>
                <a:tab pos="3140075" algn="l"/>
                <a:tab pos="3589338" algn="l"/>
                <a:tab pos="4038600" algn="l"/>
                <a:tab pos="4487863" algn="l"/>
                <a:tab pos="4937125" algn="l"/>
                <a:tab pos="5386388" algn="l"/>
                <a:tab pos="5835650" algn="l"/>
                <a:tab pos="6284913" algn="l"/>
                <a:tab pos="6734175" algn="l"/>
                <a:tab pos="7183438" algn="l"/>
                <a:tab pos="7632700" algn="l"/>
                <a:tab pos="8081963" algn="l"/>
                <a:tab pos="8531225" algn="l"/>
                <a:tab pos="8980488" algn="l"/>
              </a:tabLst>
            </a:pPr>
            <a:r>
              <a:rPr lang="it-IT" sz="1700"/>
              <a:t>A volte si cerca una risposta esatta;</a:t>
            </a:r>
          </a:p>
          <a:p>
            <a:pPr marL="688975" lvl="1" indent="-347663">
              <a:spcBef>
                <a:spcPts val="425"/>
              </a:spcBef>
              <a:buClr>
                <a:srgbClr val="669999"/>
              </a:buClr>
              <a:buSzPct val="70000"/>
              <a:buFont typeface="Wingdings" charset="2"/>
              <a:buChar char=""/>
              <a:tabLst>
                <a:tab pos="339725" algn="l"/>
                <a:tab pos="444500" algn="l"/>
                <a:tab pos="893763" algn="l"/>
                <a:tab pos="1343025" algn="l"/>
                <a:tab pos="1792288" algn="l"/>
                <a:tab pos="2241550" algn="l"/>
                <a:tab pos="2690813" algn="l"/>
                <a:tab pos="3140075" algn="l"/>
                <a:tab pos="3589338" algn="l"/>
                <a:tab pos="4038600" algn="l"/>
                <a:tab pos="4487863" algn="l"/>
                <a:tab pos="4937125" algn="l"/>
                <a:tab pos="5386388" algn="l"/>
                <a:tab pos="5835650" algn="l"/>
                <a:tab pos="6284913" algn="l"/>
                <a:tab pos="6734175" algn="l"/>
                <a:tab pos="7183438" algn="l"/>
                <a:tab pos="7632700" algn="l"/>
                <a:tab pos="8081963" algn="l"/>
                <a:tab pos="8531225" algn="l"/>
                <a:tab pos="8980488" algn="l"/>
              </a:tabLst>
            </a:pPr>
            <a:r>
              <a:rPr lang="it-IT" sz="1700"/>
              <a:t>A volte si cerca un gruppo di risposte;</a:t>
            </a:r>
          </a:p>
          <a:p>
            <a:pPr marL="688975" lvl="1" indent="-347663">
              <a:spcBef>
                <a:spcPts val="425"/>
              </a:spcBef>
              <a:buClr>
                <a:srgbClr val="669999"/>
              </a:buClr>
              <a:buSzPct val="70000"/>
              <a:buFont typeface="Wingdings" charset="2"/>
              <a:buChar char=""/>
              <a:tabLst>
                <a:tab pos="339725" algn="l"/>
                <a:tab pos="444500" algn="l"/>
                <a:tab pos="893763" algn="l"/>
                <a:tab pos="1343025" algn="l"/>
                <a:tab pos="1792288" algn="l"/>
                <a:tab pos="2241550" algn="l"/>
                <a:tab pos="2690813" algn="l"/>
                <a:tab pos="3140075" algn="l"/>
                <a:tab pos="3589338" algn="l"/>
                <a:tab pos="4038600" algn="l"/>
                <a:tab pos="4487863" algn="l"/>
                <a:tab pos="4937125" algn="l"/>
                <a:tab pos="5386388" algn="l"/>
                <a:tab pos="5835650" algn="l"/>
                <a:tab pos="6284913" algn="l"/>
                <a:tab pos="6734175" algn="l"/>
                <a:tab pos="7183438" algn="l"/>
                <a:tab pos="7632700" algn="l"/>
                <a:tab pos="8081963" algn="l"/>
                <a:tab pos="8531225" algn="l"/>
                <a:tab pos="8980488" algn="l"/>
              </a:tabLst>
            </a:pPr>
            <a:r>
              <a:rPr lang="it-IT" sz="1700"/>
              <a:t>A volte l’utente vuole accumulare risposte su un argomento;</a:t>
            </a:r>
          </a:p>
          <a:p>
            <a:pPr marL="339725" indent="-339725">
              <a:spcBef>
                <a:spcPts val="425"/>
              </a:spcBef>
              <a:buClrTx/>
              <a:buSzTx/>
              <a:buFontTx/>
              <a:buNone/>
              <a:tabLst>
                <a:tab pos="339725" algn="l"/>
                <a:tab pos="444500" algn="l"/>
                <a:tab pos="893763" algn="l"/>
                <a:tab pos="1343025" algn="l"/>
                <a:tab pos="1792288" algn="l"/>
                <a:tab pos="2241550" algn="l"/>
                <a:tab pos="2690813" algn="l"/>
                <a:tab pos="3140075" algn="l"/>
                <a:tab pos="3589338" algn="l"/>
                <a:tab pos="4038600" algn="l"/>
                <a:tab pos="4487863" algn="l"/>
                <a:tab pos="4937125" algn="l"/>
                <a:tab pos="5386388" algn="l"/>
                <a:tab pos="5835650" algn="l"/>
                <a:tab pos="6284913" algn="l"/>
                <a:tab pos="6734175" algn="l"/>
                <a:tab pos="7183438" algn="l"/>
                <a:tab pos="7632700" algn="l"/>
                <a:tab pos="8081963" algn="l"/>
                <a:tab pos="8531225" algn="l"/>
                <a:tab pos="8980488" algn="l"/>
              </a:tabLst>
            </a:pPr>
            <a:endParaRPr lang="it-IT" sz="1700"/>
          </a:p>
        </p:txBody>
      </p:sp>
      <p:sp>
        <p:nvSpPr>
          <p:cNvPr id="9219" name="Text Box 3"/>
          <p:cNvSpPr txBox="1">
            <a:spLocks noChangeArrowheads="1"/>
          </p:cNvSpPr>
          <p:nvPr/>
        </p:nvSpPr>
        <p:spPr bwMode="auto">
          <a:xfrm>
            <a:off x="808038" y="2503488"/>
            <a:ext cx="1322387" cy="733425"/>
          </a:xfrm>
          <a:prstGeom prst="rect">
            <a:avLst/>
          </a:prstGeom>
          <a:noFill/>
          <a:ln w="9525">
            <a:noFill/>
            <a:round/>
            <a:headEnd/>
            <a:tailEnd/>
          </a:ln>
          <a:effectLst/>
        </p:spPr>
        <p:txBody>
          <a:bodyPr lIns="90000" tIns="46800" rIns="90000" bIns="46800">
            <a:spAutoFit/>
          </a:bodyPr>
          <a:lstStyle/>
          <a:p>
            <a:pPr algn="ct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it-IT" sz="1400">
                <a:solidFill>
                  <a:srgbClr val="000000"/>
                </a:solidFill>
                <a:latin typeface="Tahoma" pitchFamily="32" charset="0"/>
              </a:rPr>
              <a:t>Utente pone domanda precisa</a:t>
            </a:r>
          </a:p>
        </p:txBody>
      </p:sp>
      <p:sp>
        <p:nvSpPr>
          <p:cNvPr id="9220" name="Text Box 4"/>
          <p:cNvSpPr txBox="1">
            <a:spLocks noChangeArrowheads="1"/>
          </p:cNvSpPr>
          <p:nvPr/>
        </p:nvSpPr>
        <p:spPr bwMode="auto">
          <a:xfrm>
            <a:off x="2816225" y="2624138"/>
            <a:ext cx="1855788" cy="520700"/>
          </a:xfrm>
          <a:prstGeom prst="rect">
            <a:avLst/>
          </a:prstGeom>
          <a:noFill/>
          <a:ln w="9525">
            <a:noFill/>
            <a:round/>
            <a:headEnd/>
            <a:tailEnd/>
          </a:ln>
          <a:effectLst/>
        </p:spPr>
        <p:txBody>
          <a:bodyPr lIns="90000" tIns="46800" rIns="90000" bIns="46800">
            <a:spAutoFit/>
          </a:bodyPr>
          <a:lstStyle/>
          <a:p>
            <a:pPr algn="ct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it-IT" sz="1400">
                <a:solidFill>
                  <a:srgbClr val="000000"/>
                </a:solidFill>
                <a:latin typeface="Tahoma" pitchFamily="32" charset="0"/>
              </a:rPr>
              <a:t>Il sistema provvede</a:t>
            </a:r>
          </a:p>
          <a:p>
            <a:pPr algn="ct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it-IT" sz="1400">
                <a:solidFill>
                  <a:srgbClr val="000000"/>
                </a:solidFill>
                <a:latin typeface="Tahoma" pitchFamily="32" charset="0"/>
              </a:rPr>
              <a:t>(</a:t>
            </a:r>
            <a:r>
              <a:rPr lang="it-IT" sz="1400" b="1">
                <a:solidFill>
                  <a:srgbClr val="000000"/>
                </a:solidFill>
                <a:latin typeface="Tahoma" pitchFamily="32" charset="0"/>
              </a:rPr>
              <a:t>scatola magica</a:t>
            </a:r>
            <a:r>
              <a:rPr lang="it-IT" sz="1400">
                <a:solidFill>
                  <a:srgbClr val="000000"/>
                </a:solidFill>
                <a:latin typeface="Tahoma" pitchFamily="32" charset="0"/>
              </a:rPr>
              <a:t>)</a:t>
            </a:r>
          </a:p>
        </p:txBody>
      </p:sp>
      <p:sp>
        <p:nvSpPr>
          <p:cNvPr id="9221" name="Text Box 5"/>
          <p:cNvSpPr txBox="1">
            <a:spLocks noChangeArrowheads="1"/>
          </p:cNvSpPr>
          <p:nvPr/>
        </p:nvSpPr>
        <p:spPr bwMode="auto">
          <a:xfrm>
            <a:off x="5289550" y="2503488"/>
            <a:ext cx="1319213" cy="733425"/>
          </a:xfrm>
          <a:prstGeom prst="rect">
            <a:avLst/>
          </a:prstGeom>
          <a:noFill/>
          <a:ln w="9525">
            <a:noFill/>
            <a:round/>
            <a:headEnd/>
            <a:tailEnd/>
          </a:ln>
          <a:effectLst/>
        </p:spPr>
        <p:txBody>
          <a:bodyPr lIns="90000" tIns="46800" rIns="90000" bIns="46800">
            <a:spAutoFit/>
          </a:bodyPr>
          <a:lstStyle/>
          <a:p>
            <a:pPr algn="ct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it-IT" sz="1400">
                <a:solidFill>
                  <a:srgbClr val="000000"/>
                </a:solidFill>
                <a:latin typeface="Tahoma" pitchFamily="32" charset="0"/>
              </a:rPr>
              <a:t>L’utente riceve una risposta</a:t>
            </a:r>
          </a:p>
        </p:txBody>
      </p:sp>
      <p:sp>
        <p:nvSpPr>
          <p:cNvPr id="9222" name="Line 6"/>
          <p:cNvSpPr>
            <a:spLocks noChangeShapeType="1"/>
          </p:cNvSpPr>
          <p:nvPr/>
        </p:nvSpPr>
        <p:spPr bwMode="auto">
          <a:xfrm>
            <a:off x="2198688" y="2894013"/>
            <a:ext cx="644525" cy="1587"/>
          </a:xfrm>
          <a:prstGeom prst="line">
            <a:avLst/>
          </a:prstGeom>
          <a:noFill/>
          <a:ln w="9360">
            <a:solidFill>
              <a:srgbClr val="000000"/>
            </a:solidFill>
            <a:miter lim="800000"/>
            <a:headEnd/>
            <a:tailEnd type="triangle" w="med" len="med"/>
          </a:ln>
          <a:effectLst/>
        </p:spPr>
        <p:txBody>
          <a:bodyPr/>
          <a:lstStyle/>
          <a:p>
            <a:endParaRPr lang="it-IT"/>
          </a:p>
        </p:txBody>
      </p:sp>
      <p:sp>
        <p:nvSpPr>
          <p:cNvPr id="9223" name="Line 7"/>
          <p:cNvSpPr>
            <a:spLocks noChangeShapeType="1"/>
          </p:cNvSpPr>
          <p:nvPr/>
        </p:nvSpPr>
        <p:spPr bwMode="auto">
          <a:xfrm>
            <a:off x="4643438" y="2894013"/>
            <a:ext cx="646112" cy="1587"/>
          </a:xfrm>
          <a:prstGeom prst="line">
            <a:avLst/>
          </a:prstGeom>
          <a:noFill/>
          <a:ln w="9360">
            <a:solidFill>
              <a:srgbClr val="000000"/>
            </a:solidFill>
            <a:miter lim="800000"/>
            <a:headEnd/>
            <a:tailEnd type="triangle" w="med" len="med"/>
          </a:ln>
          <a:effectLst/>
        </p:spPr>
        <p:txBody>
          <a:bodyPr/>
          <a:lstStyle/>
          <a:p>
            <a:endParaRPr lang="it-IT"/>
          </a:p>
        </p:txBody>
      </p:sp>
      <p:sp>
        <p:nvSpPr>
          <p:cNvPr id="9224" name="Rectangle 8"/>
          <p:cNvSpPr>
            <a:spLocks noChangeArrowheads="1"/>
          </p:cNvSpPr>
          <p:nvPr/>
        </p:nvSpPr>
        <p:spPr bwMode="auto">
          <a:xfrm>
            <a:off x="755650" y="2420938"/>
            <a:ext cx="5976938" cy="936625"/>
          </a:xfrm>
          <a:prstGeom prst="rect">
            <a:avLst/>
          </a:prstGeom>
          <a:noFill/>
          <a:ln w="28440">
            <a:solidFill>
              <a:srgbClr val="000000"/>
            </a:solidFill>
            <a:prstDash val="dash"/>
            <a:miter lim="800000"/>
            <a:headEnd/>
            <a:tailEnd/>
          </a:ln>
          <a:effectLst/>
        </p:spPr>
        <p:txBody>
          <a:bodyPr wrap="none" anchor="ctr"/>
          <a:lstStyle/>
          <a:p>
            <a:endParaRPr lang="it-IT"/>
          </a:p>
        </p:txBody>
      </p:sp>
      <p:grpSp>
        <p:nvGrpSpPr>
          <p:cNvPr id="2" name="Group 9"/>
          <p:cNvGrpSpPr>
            <a:grpSpLocks/>
          </p:cNvGrpSpPr>
          <p:nvPr/>
        </p:nvGrpSpPr>
        <p:grpSpPr bwMode="auto">
          <a:xfrm>
            <a:off x="7308850" y="2278063"/>
            <a:ext cx="1438275" cy="1293812"/>
            <a:chOff x="4604" y="1435"/>
            <a:chExt cx="906" cy="815"/>
          </a:xfrm>
        </p:grpSpPr>
        <p:sp>
          <p:nvSpPr>
            <p:cNvPr id="9226" name="Rectangle 10"/>
            <p:cNvSpPr>
              <a:spLocks noChangeArrowheads="1"/>
            </p:cNvSpPr>
            <p:nvPr/>
          </p:nvSpPr>
          <p:spPr bwMode="auto">
            <a:xfrm>
              <a:off x="4604" y="1435"/>
              <a:ext cx="906" cy="815"/>
            </a:xfrm>
            <a:prstGeom prst="rect">
              <a:avLst/>
            </a:prstGeom>
            <a:solidFill>
              <a:srgbClr val="FFFFFF"/>
            </a:solidFill>
            <a:ln w="9525">
              <a:noFill/>
              <a:round/>
              <a:headEnd/>
              <a:tailEnd/>
            </a:ln>
            <a:effectLst/>
          </p:spPr>
          <p:txBody>
            <a:bodyPr wrap="none" anchor="ctr"/>
            <a:lstStyle/>
            <a:p>
              <a:endParaRPr lang="it-IT"/>
            </a:p>
          </p:txBody>
        </p:sp>
        <p:grpSp>
          <p:nvGrpSpPr>
            <p:cNvPr id="3" name="Group 11"/>
            <p:cNvGrpSpPr>
              <a:grpSpLocks/>
            </p:cNvGrpSpPr>
            <p:nvPr/>
          </p:nvGrpSpPr>
          <p:grpSpPr bwMode="auto">
            <a:xfrm>
              <a:off x="4649" y="1480"/>
              <a:ext cx="816" cy="723"/>
              <a:chOff x="4649" y="1480"/>
              <a:chExt cx="816" cy="723"/>
            </a:xfrm>
          </p:grpSpPr>
          <p:pic>
            <p:nvPicPr>
              <p:cNvPr id="9228" name="Picture 12"/>
              <p:cNvPicPr>
                <a:picLocks noChangeAspect="1" noChangeArrowheads="1"/>
              </p:cNvPicPr>
              <p:nvPr/>
            </p:nvPicPr>
            <p:blipFill>
              <a:blip r:embed="rId3" cstate="print"/>
              <a:srcRect/>
              <a:stretch>
                <a:fillRect/>
              </a:stretch>
            </p:blipFill>
            <p:spPr bwMode="auto">
              <a:xfrm>
                <a:off x="4718" y="1752"/>
                <a:ext cx="679" cy="451"/>
              </a:xfrm>
              <a:prstGeom prst="rect">
                <a:avLst/>
              </a:prstGeom>
              <a:solidFill>
                <a:srgbClr val="FFFFFF"/>
              </a:solidFill>
              <a:ln w="9525">
                <a:noFill/>
                <a:round/>
                <a:headEnd/>
                <a:tailEnd/>
              </a:ln>
              <a:effectLst/>
            </p:spPr>
          </p:pic>
          <p:sp>
            <p:nvSpPr>
              <p:cNvPr id="9229" name="Text Box 13"/>
              <p:cNvSpPr txBox="1">
                <a:spLocks noChangeArrowheads="1"/>
              </p:cNvSpPr>
              <p:nvPr/>
            </p:nvSpPr>
            <p:spPr bwMode="auto">
              <a:xfrm>
                <a:off x="4649" y="1480"/>
                <a:ext cx="816" cy="250"/>
              </a:xfrm>
              <a:prstGeom prst="rect">
                <a:avLst/>
              </a:prstGeom>
              <a:solidFill>
                <a:srgbClr val="FFFFFF"/>
              </a:solidFill>
              <a:ln w="9525">
                <a:noFill/>
                <a:round/>
                <a:headEnd/>
                <a:tailEnd/>
              </a:ln>
              <a:effectLst/>
            </p:spPr>
            <p:txBody>
              <a:bodyPr lIns="90000" tIns="46800" rIns="90000" bIns="46800">
                <a:spAutoFit/>
              </a:bodyPr>
              <a:lstStyle/>
              <a:p>
                <a:pPr algn="ct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it-IT" sz="1000">
                    <a:solidFill>
                      <a:srgbClr val="000000"/>
                    </a:solidFill>
                    <a:latin typeface="Tahoma" pitchFamily="32" charset="0"/>
                    <a:cs typeface="Arial" charset="0"/>
                  </a:rPr>
                  <a:t>Team di progetto e sviluppo</a:t>
                </a:r>
              </a:p>
            </p:txBody>
          </p:sp>
        </p:grpSp>
      </p:grpSp>
      <p:grpSp>
        <p:nvGrpSpPr>
          <p:cNvPr id="4" name="Group 14"/>
          <p:cNvGrpSpPr>
            <a:grpSpLocks/>
          </p:cNvGrpSpPr>
          <p:nvPr/>
        </p:nvGrpSpPr>
        <p:grpSpPr bwMode="auto">
          <a:xfrm>
            <a:off x="7308850" y="4221163"/>
            <a:ext cx="1438275" cy="1293812"/>
            <a:chOff x="4604" y="2659"/>
            <a:chExt cx="906" cy="815"/>
          </a:xfrm>
        </p:grpSpPr>
        <p:sp>
          <p:nvSpPr>
            <p:cNvPr id="9231" name="Rectangle 15"/>
            <p:cNvSpPr>
              <a:spLocks noChangeArrowheads="1"/>
            </p:cNvSpPr>
            <p:nvPr/>
          </p:nvSpPr>
          <p:spPr bwMode="auto">
            <a:xfrm>
              <a:off x="4604" y="2659"/>
              <a:ext cx="906" cy="815"/>
            </a:xfrm>
            <a:prstGeom prst="rect">
              <a:avLst/>
            </a:prstGeom>
            <a:solidFill>
              <a:srgbClr val="FFFFFF"/>
            </a:solidFill>
            <a:ln w="9525">
              <a:noFill/>
              <a:round/>
              <a:headEnd/>
              <a:tailEnd/>
            </a:ln>
            <a:effectLst/>
          </p:spPr>
          <p:txBody>
            <a:bodyPr wrap="none" anchor="ctr"/>
            <a:lstStyle/>
            <a:p>
              <a:endParaRPr lang="it-IT"/>
            </a:p>
          </p:txBody>
        </p:sp>
        <p:sp>
          <p:nvSpPr>
            <p:cNvPr id="9232" name="Text Box 16"/>
            <p:cNvSpPr txBox="1">
              <a:spLocks noChangeArrowheads="1"/>
            </p:cNvSpPr>
            <p:nvPr/>
          </p:nvSpPr>
          <p:spPr bwMode="auto">
            <a:xfrm>
              <a:off x="4649" y="2704"/>
              <a:ext cx="816" cy="154"/>
            </a:xfrm>
            <a:prstGeom prst="rect">
              <a:avLst/>
            </a:prstGeom>
            <a:solidFill>
              <a:srgbClr val="FFFFFF"/>
            </a:solidFill>
            <a:ln w="9525">
              <a:noFill/>
              <a:round/>
              <a:headEnd/>
              <a:tailEnd/>
            </a:ln>
            <a:effectLst/>
          </p:spPr>
          <p:txBody>
            <a:bodyPr lIns="90000" tIns="46800" rIns="90000" bIns="46800">
              <a:spAutoFit/>
            </a:bodyPr>
            <a:lstStyle/>
            <a:p>
              <a:pPr algn="ct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it-IT" sz="1000">
                  <a:solidFill>
                    <a:srgbClr val="000000"/>
                  </a:solidFill>
                  <a:latin typeface="Tahoma" pitchFamily="32" charset="0"/>
                  <a:cs typeface="Arial" charset="0"/>
                </a:rPr>
                <a:t>Utente</a:t>
              </a:r>
            </a:p>
          </p:txBody>
        </p:sp>
        <p:pic>
          <p:nvPicPr>
            <p:cNvPr id="9233" name="Picture 17"/>
            <p:cNvPicPr>
              <a:picLocks noChangeAspect="1" noChangeArrowheads="1"/>
            </p:cNvPicPr>
            <p:nvPr/>
          </p:nvPicPr>
          <p:blipFill>
            <a:blip r:embed="rId4" cstate="print"/>
            <a:srcRect/>
            <a:stretch>
              <a:fillRect/>
            </a:stretch>
          </p:blipFill>
          <p:spPr bwMode="auto">
            <a:xfrm>
              <a:off x="4787" y="2885"/>
              <a:ext cx="587" cy="557"/>
            </a:xfrm>
            <a:prstGeom prst="rect">
              <a:avLst/>
            </a:prstGeom>
            <a:noFill/>
            <a:ln w="9525">
              <a:noFill/>
              <a:round/>
              <a:headEnd/>
              <a:tailEnd/>
            </a:ln>
            <a:effectLst/>
          </p:spPr>
        </p:pic>
      </p:grpSp>
    </p:spTree>
  </p:cSld>
  <p:clrMapOvr>
    <a:masterClrMapping/>
  </p:clrMapOvr>
  <p:transition spd="med"/>
  <p:timing>
    <p:tnLst>
      <p:par>
        <p:cTn id="1" dur="indefinite"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err="1" smtClean="0"/>
              <a:t>List</a:t>
            </a:r>
            <a:r>
              <a:rPr lang="it-IT" dirty="0" smtClean="0"/>
              <a:t> menu (4)</a:t>
            </a:r>
            <a:endParaRPr lang="it-IT" dirty="0"/>
          </a:p>
        </p:txBody>
      </p:sp>
      <p:pic>
        <p:nvPicPr>
          <p:cNvPr id="5122" name="Picture 2"/>
          <p:cNvPicPr>
            <a:picLocks noGrp="1" noChangeAspect="1" noChangeArrowheads="1"/>
          </p:cNvPicPr>
          <p:nvPr>
            <p:ph sz="quarter" idx="1"/>
          </p:nvPr>
        </p:nvPicPr>
        <p:blipFill>
          <a:blip r:embed="rId2" cstate="print"/>
          <a:srcRect/>
          <a:stretch>
            <a:fillRect/>
          </a:stretch>
        </p:blipFill>
        <p:spPr bwMode="auto">
          <a:xfrm>
            <a:off x="539552" y="1700808"/>
            <a:ext cx="2886075" cy="4572000"/>
          </a:xfrm>
          <a:prstGeom prst="rect">
            <a:avLst/>
          </a:prstGeom>
          <a:noFill/>
          <a:ln w="9525">
            <a:solidFill>
              <a:schemeClr val="bg1">
                <a:lumMod val="85000"/>
              </a:schemeClr>
            </a:solidFill>
            <a:miter lim="800000"/>
            <a:headEnd/>
            <a:tailEnd/>
          </a:ln>
        </p:spPr>
      </p:pic>
      <p:pic>
        <p:nvPicPr>
          <p:cNvPr id="5125" name="Picture 5"/>
          <p:cNvPicPr>
            <a:picLocks noChangeAspect="1" noChangeArrowheads="1"/>
          </p:cNvPicPr>
          <p:nvPr/>
        </p:nvPicPr>
        <p:blipFill>
          <a:blip r:embed="rId3" cstate="print"/>
          <a:srcRect/>
          <a:stretch>
            <a:fillRect/>
          </a:stretch>
        </p:blipFill>
        <p:spPr bwMode="auto">
          <a:xfrm>
            <a:off x="4572000" y="1772816"/>
            <a:ext cx="2886075" cy="4572000"/>
          </a:xfrm>
          <a:prstGeom prst="rect">
            <a:avLst/>
          </a:prstGeom>
          <a:noFill/>
          <a:ln w="9525">
            <a:solidFill>
              <a:schemeClr val="bg1">
                <a:lumMod val="85000"/>
              </a:schemeClr>
            </a:solidFill>
            <a:miter lim="800000"/>
            <a:headEnd/>
            <a:tailEnd/>
          </a:ln>
        </p:spPr>
      </p:pic>
      <p:sp>
        <p:nvSpPr>
          <p:cNvPr id="8" name="Freccia a destra 7"/>
          <p:cNvSpPr/>
          <p:nvPr/>
        </p:nvSpPr>
        <p:spPr>
          <a:xfrm>
            <a:off x="3779912" y="3356992"/>
            <a:ext cx="504056" cy="864096"/>
          </a:xfrm>
          <a:prstGeom prst="rightArrow">
            <a:avLst/>
          </a:prstGeom>
          <a:solidFill>
            <a:schemeClr val="bg1">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err="1" smtClean="0"/>
              <a:t>Tab</a:t>
            </a:r>
            <a:r>
              <a:rPr lang="it-IT" dirty="0" smtClean="0"/>
              <a:t> menu	</a:t>
            </a:r>
            <a:endParaRPr lang="it-IT" dirty="0"/>
          </a:p>
        </p:txBody>
      </p:sp>
      <p:pic>
        <p:nvPicPr>
          <p:cNvPr id="8194" name="Picture 2"/>
          <p:cNvPicPr>
            <a:picLocks noGrp="1" noChangeAspect="1" noChangeArrowheads="1"/>
          </p:cNvPicPr>
          <p:nvPr>
            <p:ph sz="quarter" idx="1"/>
          </p:nvPr>
        </p:nvPicPr>
        <p:blipFill>
          <a:blip r:embed="rId2" cstate="print"/>
          <a:srcRect b="42377"/>
          <a:stretch>
            <a:fillRect/>
          </a:stretch>
        </p:blipFill>
        <p:spPr bwMode="auto">
          <a:xfrm>
            <a:off x="539552" y="1628800"/>
            <a:ext cx="2880320" cy="4192700"/>
          </a:xfrm>
          <a:prstGeom prst="rect">
            <a:avLst/>
          </a:prstGeom>
          <a:noFill/>
          <a:ln w="9525">
            <a:solidFill>
              <a:schemeClr val="bg1">
                <a:lumMod val="85000"/>
              </a:schemeClr>
            </a:solidFill>
            <a:miter lim="800000"/>
            <a:headEnd/>
            <a:tailEnd/>
          </a:ln>
        </p:spPr>
      </p:pic>
      <p:pic>
        <p:nvPicPr>
          <p:cNvPr id="2050" name="Picture 2"/>
          <p:cNvPicPr>
            <a:picLocks noChangeAspect="1" noChangeArrowheads="1"/>
          </p:cNvPicPr>
          <p:nvPr/>
        </p:nvPicPr>
        <p:blipFill>
          <a:blip r:embed="rId3" cstate="print"/>
          <a:srcRect/>
          <a:stretch>
            <a:fillRect/>
          </a:stretch>
        </p:blipFill>
        <p:spPr bwMode="auto">
          <a:xfrm>
            <a:off x="4716016" y="1412776"/>
            <a:ext cx="2886075" cy="4410075"/>
          </a:xfrm>
          <a:prstGeom prst="rect">
            <a:avLst/>
          </a:prstGeom>
          <a:noFill/>
          <a:ln w="9525">
            <a:noFill/>
            <a:miter lim="800000"/>
            <a:headEnd/>
            <a:tailEnd/>
          </a:ln>
        </p:spPr>
      </p:pic>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err="1" smtClean="0"/>
              <a:t>Gallery</a:t>
            </a:r>
            <a:endParaRPr lang="it-IT" dirty="0"/>
          </a:p>
        </p:txBody>
      </p:sp>
      <p:pic>
        <p:nvPicPr>
          <p:cNvPr id="10242" name="Picture 2"/>
          <p:cNvPicPr>
            <a:picLocks noGrp="1" noChangeAspect="1" noChangeArrowheads="1"/>
          </p:cNvPicPr>
          <p:nvPr>
            <p:ph sz="quarter" idx="1"/>
          </p:nvPr>
        </p:nvPicPr>
        <p:blipFill>
          <a:blip r:embed="rId2" cstate="print"/>
          <a:srcRect/>
          <a:stretch>
            <a:fillRect/>
          </a:stretch>
        </p:blipFill>
        <p:spPr bwMode="auto">
          <a:xfrm>
            <a:off x="539552" y="1628800"/>
            <a:ext cx="2886075" cy="4572000"/>
          </a:xfrm>
          <a:prstGeom prst="rect">
            <a:avLst/>
          </a:prstGeom>
          <a:noFill/>
          <a:ln w="9525">
            <a:solidFill>
              <a:schemeClr val="bg1">
                <a:lumMod val="85000"/>
              </a:schemeClr>
            </a:solidFill>
            <a:miter lim="800000"/>
            <a:headEnd/>
            <a:tailEnd/>
          </a:ln>
        </p:spPr>
      </p:pic>
      <p:pic>
        <p:nvPicPr>
          <p:cNvPr id="10243" name="Picture 3"/>
          <p:cNvPicPr>
            <a:picLocks noChangeAspect="1" noChangeArrowheads="1"/>
          </p:cNvPicPr>
          <p:nvPr/>
        </p:nvPicPr>
        <p:blipFill>
          <a:blip r:embed="rId3" cstate="print"/>
          <a:srcRect/>
          <a:stretch>
            <a:fillRect/>
          </a:stretch>
        </p:blipFill>
        <p:spPr bwMode="auto">
          <a:xfrm>
            <a:off x="3851920" y="1628800"/>
            <a:ext cx="2886075" cy="4410075"/>
          </a:xfrm>
          <a:prstGeom prst="rect">
            <a:avLst/>
          </a:prstGeom>
          <a:noFill/>
          <a:ln w="9525">
            <a:solidFill>
              <a:schemeClr val="bg1">
                <a:lumMod val="85000"/>
              </a:schemeClr>
            </a:solidFill>
            <a:miter lim="800000"/>
            <a:headEnd/>
            <a:tailEnd/>
          </a:ln>
        </p:spPr>
      </p:pic>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Mega menu</a:t>
            </a:r>
            <a:endParaRPr lang="it-IT" dirty="0"/>
          </a:p>
        </p:txBody>
      </p:sp>
      <p:pic>
        <p:nvPicPr>
          <p:cNvPr id="3076" name="Picture 4"/>
          <p:cNvPicPr>
            <a:picLocks noChangeAspect="1" noChangeArrowheads="1"/>
          </p:cNvPicPr>
          <p:nvPr/>
        </p:nvPicPr>
        <p:blipFill>
          <a:blip r:embed="rId2" cstate="print"/>
          <a:srcRect/>
          <a:stretch>
            <a:fillRect/>
          </a:stretch>
        </p:blipFill>
        <p:spPr bwMode="auto">
          <a:xfrm>
            <a:off x="4139952" y="1556792"/>
            <a:ext cx="2886075" cy="4572000"/>
          </a:xfrm>
          <a:prstGeom prst="rect">
            <a:avLst/>
          </a:prstGeom>
          <a:noFill/>
          <a:ln w="9525">
            <a:solidFill>
              <a:schemeClr val="bg1">
                <a:lumMod val="85000"/>
              </a:schemeClr>
            </a:solidFill>
            <a:miter lim="800000"/>
            <a:headEnd/>
            <a:tailEnd/>
          </a:ln>
        </p:spPr>
      </p:pic>
      <p:pic>
        <p:nvPicPr>
          <p:cNvPr id="3077" name="Picture 5"/>
          <p:cNvPicPr>
            <a:picLocks noGrp="1" noChangeAspect="1" noChangeArrowheads="1"/>
          </p:cNvPicPr>
          <p:nvPr>
            <p:ph sz="quarter" idx="1"/>
          </p:nvPr>
        </p:nvPicPr>
        <p:blipFill>
          <a:blip r:embed="rId3" cstate="print"/>
          <a:srcRect/>
          <a:stretch>
            <a:fillRect/>
          </a:stretch>
        </p:blipFill>
        <p:spPr bwMode="auto">
          <a:xfrm>
            <a:off x="611188" y="1628775"/>
            <a:ext cx="2886075" cy="4572000"/>
          </a:xfrm>
          <a:prstGeom prst="rect">
            <a:avLst/>
          </a:prstGeom>
          <a:noFill/>
          <a:ln w="9525">
            <a:solidFill>
              <a:schemeClr val="bg1">
                <a:lumMod val="85000"/>
              </a:schemeClr>
            </a:solidFill>
            <a:miter lim="800000"/>
            <a:headEnd/>
            <a:tailEnd/>
          </a:ln>
        </p:spPr>
      </p:pic>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Altri pattern	</a:t>
            </a:r>
            <a:endParaRPr lang="it-IT" dirty="0"/>
          </a:p>
        </p:txBody>
      </p:sp>
      <p:sp>
        <p:nvSpPr>
          <p:cNvPr id="3" name="Segnaposto contenuto 2"/>
          <p:cNvSpPr>
            <a:spLocks noGrp="1"/>
          </p:cNvSpPr>
          <p:nvPr>
            <p:ph sz="quarter" idx="1"/>
          </p:nvPr>
        </p:nvSpPr>
        <p:spPr/>
        <p:txBody>
          <a:bodyPr/>
          <a:lstStyle/>
          <a:p>
            <a:r>
              <a:rPr lang="it-IT" dirty="0" err="1" smtClean="0"/>
              <a:t>Dashboard</a:t>
            </a:r>
            <a:endParaRPr lang="it-IT" dirty="0" smtClean="0"/>
          </a:p>
          <a:p>
            <a:r>
              <a:rPr lang="it-IT" dirty="0" smtClean="0"/>
              <a:t>Metafore</a:t>
            </a:r>
            <a:endParaRPr lang="it-IT" dirty="0"/>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Navigazione locale</a:t>
            </a:r>
            <a:endParaRPr lang="it-IT" dirty="0"/>
          </a:p>
        </p:txBody>
      </p:sp>
      <p:pic>
        <p:nvPicPr>
          <p:cNvPr id="11266" name="Picture 2"/>
          <p:cNvPicPr>
            <a:picLocks noGrp="1" noChangeAspect="1" noChangeArrowheads="1"/>
          </p:cNvPicPr>
          <p:nvPr>
            <p:ph sz="quarter" idx="1"/>
          </p:nvPr>
        </p:nvPicPr>
        <p:blipFill>
          <a:blip r:embed="rId2" cstate="print"/>
          <a:srcRect/>
          <a:stretch>
            <a:fillRect/>
          </a:stretch>
        </p:blipFill>
        <p:spPr bwMode="auto">
          <a:xfrm>
            <a:off x="539552" y="1556792"/>
            <a:ext cx="6148513" cy="3381682"/>
          </a:xfrm>
          <a:prstGeom prst="rect">
            <a:avLst/>
          </a:prstGeom>
          <a:noFill/>
          <a:ln w="9525">
            <a:noFill/>
            <a:miter lim="800000"/>
            <a:headEnd/>
            <a:tailEnd/>
          </a:ln>
        </p:spPr>
      </p:pic>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“Carosello”</a:t>
            </a:r>
            <a:endParaRPr lang="it-IT" dirty="0"/>
          </a:p>
        </p:txBody>
      </p:sp>
      <p:pic>
        <p:nvPicPr>
          <p:cNvPr id="4100" name="Picture 4"/>
          <p:cNvPicPr>
            <a:picLocks noChangeAspect="1" noChangeArrowheads="1"/>
          </p:cNvPicPr>
          <p:nvPr/>
        </p:nvPicPr>
        <p:blipFill>
          <a:blip r:embed="rId2" cstate="print"/>
          <a:srcRect/>
          <a:stretch>
            <a:fillRect/>
          </a:stretch>
        </p:blipFill>
        <p:spPr bwMode="auto">
          <a:xfrm>
            <a:off x="1043608" y="1484784"/>
            <a:ext cx="2886075" cy="4572000"/>
          </a:xfrm>
          <a:prstGeom prst="rect">
            <a:avLst/>
          </a:prstGeom>
          <a:noFill/>
          <a:ln w="9525">
            <a:noFill/>
            <a:miter lim="800000"/>
            <a:headEnd/>
            <a:tailEnd/>
          </a:ln>
        </p:spPr>
      </p:pic>
      <p:pic>
        <p:nvPicPr>
          <p:cNvPr id="4098" name="Picture 2"/>
          <p:cNvPicPr>
            <a:picLocks noGrp="1" noChangeAspect="1" noChangeArrowheads="1"/>
          </p:cNvPicPr>
          <p:nvPr>
            <p:ph sz="quarter" idx="1"/>
          </p:nvPr>
        </p:nvPicPr>
        <p:blipFill>
          <a:blip r:embed="rId3" cstate="print"/>
          <a:srcRect/>
          <a:stretch>
            <a:fillRect/>
          </a:stretch>
        </p:blipFill>
        <p:spPr bwMode="auto">
          <a:xfrm>
            <a:off x="2051720" y="2060848"/>
            <a:ext cx="2886075" cy="4572000"/>
          </a:xfrm>
          <a:prstGeom prst="rect">
            <a:avLst/>
          </a:prstGeom>
          <a:noFill/>
          <a:ln w="9525">
            <a:noFill/>
            <a:miter lim="800000"/>
            <a:headEnd/>
            <a:tailEnd/>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numero diapositiva 5"/>
          <p:cNvSpPr>
            <a:spLocks noGrp="1"/>
          </p:cNvSpPr>
          <p:nvPr>
            <p:ph type="sldNum" idx="4294967295"/>
          </p:nvPr>
        </p:nvSpPr>
        <p:spPr>
          <a:xfrm>
            <a:off x="7010400" y="6400800"/>
            <a:ext cx="2130425" cy="454025"/>
          </a:xfrm>
          <a:prstGeom prst="rect">
            <a:avLst/>
          </a:prstGeom>
        </p:spPr>
        <p:txBody>
          <a:bodyPr/>
          <a:lstStyle/>
          <a:p>
            <a:fld id="{D72F9933-8E1F-479C-B5DE-23D3560B3385}" type="slidenum">
              <a:rPr lang="en-US"/>
              <a:pPr/>
              <a:t>5</a:t>
            </a:fld>
            <a:endParaRPr lang="en-US"/>
          </a:p>
        </p:txBody>
      </p:sp>
      <p:sp>
        <p:nvSpPr>
          <p:cNvPr id="10241" name="Rectangle 1"/>
          <p:cNvSpPr>
            <a:spLocks noGrp="1" noChangeArrowheads="1"/>
          </p:cNvSpPr>
          <p:nvPr>
            <p:ph type="title" idx="4294967295"/>
          </p:nvPr>
        </p:nvSpPr>
        <p:spPr>
          <a:xfrm>
            <a:off x="457200" y="122238"/>
            <a:ext cx="7543800" cy="1295400"/>
          </a:xfrm>
          <a:ln/>
        </p:spPr>
        <p:txBody>
          <a:bodyPr anchor="b"/>
          <a:lstStyle/>
          <a:p>
            <a: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it-IT"/>
              <a:t>Comportamenti di ricerca</a:t>
            </a:r>
          </a:p>
        </p:txBody>
      </p:sp>
      <p:sp>
        <p:nvSpPr>
          <p:cNvPr id="10242" name="Rectangle 2"/>
          <p:cNvSpPr>
            <a:spLocks noGrp="1" noChangeArrowheads="1"/>
          </p:cNvSpPr>
          <p:nvPr>
            <p:ph type="body" idx="4294967295"/>
          </p:nvPr>
        </p:nvSpPr>
        <p:spPr>
          <a:xfrm>
            <a:off x="457200" y="1719263"/>
            <a:ext cx="8229600" cy="4411662"/>
          </a:xfrm>
          <a:ln/>
        </p:spPr>
        <p:txBody>
          <a:bodyPr/>
          <a:lstStyle/>
          <a:p>
            <a:pPr marL="339725" indent="-339725">
              <a:spcBef>
                <a:spcPts val="625"/>
              </a:spcBef>
              <a:buClr>
                <a:srgbClr val="330066"/>
              </a:buClr>
              <a:buSzPct val="70000"/>
              <a:buFont typeface="Wingdings" charset="2"/>
              <a:buChar char=""/>
              <a:tabLst>
                <a:tab pos="339725" algn="l"/>
                <a:tab pos="444500" algn="l"/>
                <a:tab pos="893763" algn="l"/>
                <a:tab pos="1343025" algn="l"/>
                <a:tab pos="1792288" algn="l"/>
                <a:tab pos="2241550" algn="l"/>
                <a:tab pos="2690813" algn="l"/>
                <a:tab pos="3140075" algn="l"/>
                <a:tab pos="3589338" algn="l"/>
                <a:tab pos="4038600" algn="l"/>
                <a:tab pos="4487863" algn="l"/>
                <a:tab pos="4937125" algn="l"/>
                <a:tab pos="5386388" algn="l"/>
                <a:tab pos="5835650" algn="l"/>
                <a:tab pos="6284913" algn="l"/>
                <a:tab pos="6734175" algn="l"/>
                <a:tab pos="7183438" algn="l"/>
                <a:tab pos="7632700" algn="l"/>
                <a:tab pos="8081963" algn="l"/>
                <a:tab pos="8531225" algn="l"/>
                <a:tab pos="8980488" algn="l"/>
              </a:tabLst>
            </a:pPr>
            <a:r>
              <a:rPr lang="it-IT" sz="2500" dirty="0"/>
              <a:t>Possiamo distinguere tra:</a:t>
            </a:r>
          </a:p>
          <a:p>
            <a:pPr marL="339725" indent="-339725">
              <a:spcBef>
                <a:spcPts val="625"/>
              </a:spcBef>
              <a:buClrTx/>
              <a:buSzTx/>
              <a:buFontTx/>
              <a:buNone/>
              <a:tabLst>
                <a:tab pos="339725" algn="l"/>
                <a:tab pos="444500" algn="l"/>
                <a:tab pos="893763" algn="l"/>
                <a:tab pos="1343025" algn="l"/>
                <a:tab pos="1792288" algn="l"/>
                <a:tab pos="2241550" algn="l"/>
                <a:tab pos="2690813" algn="l"/>
                <a:tab pos="3140075" algn="l"/>
                <a:tab pos="3589338" algn="l"/>
                <a:tab pos="4038600" algn="l"/>
                <a:tab pos="4487863" algn="l"/>
                <a:tab pos="4937125" algn="l"/>
                <a:tab pos="5386388" algn="l"/>
                <a:tab pos="5835650" algn="l"/>
                <a:tab pos="6284913" algn="l"/>
                <a:tab pos="6734175" algn="l"/>
                <a:tab pos="7183438" algn="l"/>
                <a:tab pos="7632700" algn="l"/>
                <a:tab pos="8081963" algn="l"/>
                <a:tab pos="8531225" algn="l"/>
                <a:tab pos="8980488" algn="l"/>
              </a:tabLst>
            </a:pPr>
            <a:endParaRPr lang="it-IT" sz="2500" dirty="0"/>
          </a:p>
          <a:p>
            <a:pPr marL="688975" lvl="1" indent="-347663">
              <a:spcBef>
                <a:spcPts val="475"/>
              </a:spcBef>
              <a:buClr>
                <a:srgbClr val="669999"/>
              </a:buClr>
              <a:buSzPct val="70000"/>
              <a:buFont typeface="Wingdings" charset="2"/>
              <a:buChar char=""/>
              <a:tabLst>
                <a:tab pos="339725" algn="l"/>
                <a:tab pos="444500" algn="l"/>
                <a:tab pos="893763" algn="l"/>
                <a:tab pos="1343025" algn="l"/>
                <a:tab pos="1792288" algn="l"/>
                <a:tab pos="2241550" algn="l"/>
                <a:tab pos="2690813" algn="l"/>
                <a:tab pos="3140075" algn="l"/>
                <a:tab pos="3589338" algn="l"/>
                <a:tab pos="4038600" algn="l"/>
                <a:tab pos="4487863" algn="l"/>
                <a:tab pos="4937125" algn="l"/>
                <a:tab pos="5386388" algn="l"/>
                <a:tab pos="5835650" algn="l"/>
                <a:tab pos="6284913" algn="l"/>
                <a:tab pos="6734175" algn="l"/>
                <a:tab pos="7183438" algn="l"/>
                <a:tab pos="7632700" algn="l"/>
                <a:tab pos="8081963" algn="l"/>
                <a:tab pos="8531225" algn="l"/>
                <a:tab pos="8980488" algn="l"/>
              </a:tabLst>
            </a:pPr>
            <a:r>
              <a:rPr lang="it-IT" sz="1900" b="1" dirty="0"/>
              <a:t>Ricerca dell’oggetto conosciuto</a:t>
            </a:r>
            <a:r>
              <a:rPr lang="it-IT" sz="1900" dirty="0"/>
              <a:t> </a:t>
            </a:r>
            <a:br>
              <a:rPr lang="it-IT" sz="1900" dirty="0"/>
            </a:br>
            <a:r>
              <a:rPr lang="it-IT" sz="1900" dirty="0"/>
              <a:t>(es. “trova </a:t>
            </a:r>
            <a:r>
              <a:rPr lang="it-IT" sz="1900" dirty="0" smtClean="0"/>
              <a:t>l’e-mail di </a:t>
            </a:r>
            <a:r>
              <a:rPr lang="it-IT" sz="1900" dirty="0"/>
              <a:t>Andrea </a:t>
            </a:r>
            <a:r>
              <a:rPr lang="it-IT" sz="1900" dirty="0" err="1"/>
              <a:t>Crevola</a:t>
            </a:r>
            <a:r>
              <a:rPr lang="it-IT" sz="1900" dirty="0"/>
              <a:t>”);</a:t>
            </a:r>
          </a:p>
          <a:p>
            <a:pPr marL="339725" indent="-339725">
              <a:spcBef>
                <a:spcPts val="525"/>
              </a:spcBef>
              <a:buClrTx/>
              <a:buSzTx/>
              <a:buFontTx/>
              <a:buNone/>
              <a:tabLst>
                <a:tab pos="339725" algn="l"/>
                <a:tab pos="444500" algn="l"/>
                <a:tab pos="893763" algn="l"/>
                <a:tab pos="1343025" algn="l"/>
                <a:tab pos="1792288" algn="l"/>
                <a:tab pos="2241550" algn="l"/>
                <a:tab pos="2690813" algn="l"/>
                <a:tab pos="3140075" algn="l"/>
                <a:tab pos="3589338" algn="l"/>
                <a:tab pos="4038600" algn="l"/>
                <a:tab pos="4487863" algn="l"/>
                <a:tab pos="4937125" algn="l"/>
                <a:tab pos="5386388" algn="l"/>
                <a:tab pos="5835650" algn="l"/>
                <a:tab pos="6284913" algn="l"/>
                <a:tab pos="6734175" algn="l"/>
                <a:tab pos="7183438" algn="l"/>
                <a:tab pos="7632700" algn="l"/>
                <a:tab pos="8081963" algn="l"/>
                <a:tab pos="8531225" algn="l"/>
                <a:tab pos="8980488" algn="l"/>
              </a:tabLst>
            </a:pPr>
            <a:endParaRPr lang="it-IT" sz="2100" dirty="0"/>
          </a:p>
          <a:p>
            <a:pPr marL="688975" lvl="1" indent="-347663">
              <a:spcBef>
                <a:spcPts val="475"/>
              </a:spcBef>
              <a:buClr>
                <a:srgbClr val="669999"/>
              </a:buClr>
              <a:buSzPct val="70000"/>
              <a:buFont typeface="Wingdings" charset="2"/>
              <a:buChar char=""/>
              <a:tabLst>
                <a:tab pos="339725" algn="l"/>
                <a:tab pos="444500" algn="l"/>
                <a:tab pos="893763" algn="l"/>
                <a:tab pos="1343025" algn="l"/>
                <a:tab pos="1792288" algn="l"/>
                <a:tab pos="2241550" algn="l"/>
                <a:tab pos="2690813" algn="l"/>
                <a:tab pos="3140075" algn="l"/>
                <a:tab pos="3589338" algn="l"/>
                <a:tab pos="4038600" algn="l"/>
                <a:tab pos="4487863" algn="l"/>
                <a:tab pos="4937125" algn="l"/>
                <a:tab pos="5386388" algn="l"/>
                <a:tab pos="5835650" algn="l"/>
                <a:tab pos="6284913" algn="l"/>
                <a:tab pos="6734175" algn="l"/>
                <a:tab pos="7183438" algn="l"/>
                <a:tab pos="7632700" algn="l"/>
                <a:tab pos="8081963" algn="l"/>
                <a:tab pos="8531225" algn="l"/>
                <a:tab pos="8980488" algn="l"/>
              </a:tabLst>
            </a:pPr>
            <a:r>
              <a:rPr lang="it-IT" sz="1900" b="1" dirty="0"/>
              <a:t>Ricerca esplorativa</a:t>
            </a:r>
            <a:r>
              <a:rPr lang="it-IT" sz="1900" dirty="0"/>
              <a:t> </a:t>
            </a:r>
            <a:br>
              <a:rPr lang="it-IT" sz="1900" dirty="0"/>
            </a:br>
            <a:r>
              <a:rPr lang="it-IT" sz="1900" dirty="0"/>
              <a:t>(es. “Cerca informazioni sulla città di Praga”);</a:t>
            </a:r>
          </a:p>
          <a:p>
            <a:pPr marL="339725" indent="-339725">
              <a:spcBef>
                <a:spcPts val="525"/>
              </a:spcBef>
              <a:buClrTx/>
              <a:buSzTx/>
              <a:buFontTx/>
              <a:buNone/>
              <a:tabLst>
                <a:tab pos="339725" algn="l"/>
                <a:tab pos="444500" algn="l"/>
                <a:tab pos="893763" algn="l"/>
                <a:tab pos="1343025" algn="l"/>
                <a:tab pos="1792288" algn="l"/>
                <a:tab pos="2241550" algn="l"/>
                <a:tab pos="2690813" algn="l"/>
                <a:tab pos="3140075" algn="l"/>
                <a:tab pos="3589338" algn="l"/>
                <a:tab pos="4038600" algn="l"/>
                <a:tab pos="4487863" algn="l"/>
                <a:tab pos="4937125" algn="l"/>
                <a:tab pos="5386388" algn="l"/>
                <a:tab pos="5835650" algn="l"/>
                <a:tab pos="6284913" algn="l"/>
                <a:tab pos="6734175" algn="l"/>
                <a:tab pos="7183438" algn="l"/>
                <a:tab pos="7632700" algn="l"/>
                <a:tab pos="8081963" algn="l"/>
                <a:tab pos="8531225" algn="l"/>
                <a:tab pos="8980488" algn="l"/>
              </a:tabLst>
            </a:pPr>
            <a:endParaRPr lang="it-IT" sz="2100" dirty="0"/>
          </a:p>
          <a:p>
            <a:pPr marL="688975" lvl="1" indent="-347663">
              <a:spcBef>
                <a:spcPts val="475"/>
              </a:spcBef>
              <a:buClr>
                <a:srgbClr val="669999"/>
              </a:buClr>
              <a:buSzPct val="70000"/>
              <a:buFont typeface="Wingdings" charset="2"/>
              <a:buChar char=""/>
              <a:tabLst>
                <a:tab pos="339725" algn="l"/>
                <a:tab pos="444500" algn="l"/>
                <a:tab pos="893763" algn="l"/>
                <a:tab pos="1343025" algn="l"/>
                <a:tab pos="1792288" algn="l"/>
                <a:tab pos="2241550" algn="l"/>
                <a:tab pos="2690813" algn="l"/>
                <a:tab pos="3140075" algn="l"/>
                <a:tab pos="3589338" algn="l"/>
                <a:tab pos="4038600" algn="l"/>
                <a:tab pos="4487863" algn="l"/>
                <a:tab pos="4937125" algn="l"/>
                <a:tab pos="5386388" algn="l"/>
                <a:tab pos="5835650" algn="l"/>
                <a:tab pos="6284913" algn="l"/>
                <a:tab pos="6734175" algn="l"/>
                <a:tab pos="7183438" algn="l"/>
                <a:tab pos="7632700" algn="l"/>
                <a:tab pos="8081963" algn="l"/>
                <a:tab pos="8531225" algn="l"/>
                <a:tab pos="8980488" algn="l"/>
              </a:tabLst>
            </a:pPr>
            <a:r>
              <a:rPr lang="it-IT" sz="1900" b="1" dirty="0"/>
              <a:t>Ricerca esaustiva</a:t>
            </a:r>
            <a:r>
              <a:rPr lang="it-IT" sz="1900" dirty="0"/>
              <a:t> </a:t>
            </a:r>
            <a:br>
              <a:rPr lang="it-IT" sz="1900" dirty="0"/>
            </a:br>
            <a:r>
              <a:rPr lang="it-IT" sz="1900" dirty="0"/>
              <a:t>(es. “Cerca tutto il possibile a proposito di Mobile </a:t>
            </a:r>
            <a:r>
              <a:rPr lang="it-IT" sz="1900" dirty="0" err="1"/>
              <a:t>communication</a:t>
            </a:r>
            <a:r>
              <a:rPr lang="it-IT" sz="1900" dirty="0"/>
              <a:t>”);</a:t>
            </a:r>
          </a:p>
        </p:txBody>
      </p:sp>
    </p:spTree>
  </p:cSld>
  <p:clrMapOvr>
    <a:masterClrMapping/>
  </p:clrMapOvr>
  <p:transition spd="med"/>
  <p:timing>
    <p:tnLst>
      <p:par>
        <p:cTn id="1" dur="indefinite"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egnaposto numero diapositiva 5"/>
          <p:cNvSpPr>
            <a:spLocks noGrp="1"/>
          </p:cNvSpPr>
          <p:nvPr>
            <p:ph type="sldNum" idx="4294967295"/>
          </p:nvPr>
        </p:nvSpPr>
        <p:spPr>
          <a:xfrm>
            <a:off x="7010400" y="6400800"/>
            <a:ext cx="2130425" cy="454025"/>
          </a:xfrm>
          <a:prstGeom prst="rect">
            <a:avLst/>
          </a:prstGeom>
        </p:spPr>
        <p:txBody>
          <a:bodyPr/>
          <a:lstStyle/>
          <a:p>
            <a:fld id="{8DF6E166-65A1-40CF-AF73-65E089CEFD48}" type="slidenum">
              <a:rPr lang="en-US"/>
              <a:pPr/>
              <a:t>6</a:t>
            </a:fld>
            <a:endParaRPr lang="en-US"/>
          </a:p>
        </p:txBody>
      </p:sp>
      <p:sp>
        <p:nvSpPr>
          <p:cNvPr id="11265" name="Rectangle 1"/>
          <p:cNvSpPr>
            <a:spLocks noGrp="1" noChangeArrowheads="1"/>
          </p:cNvSpPr>
          <p:nvPr>
            <p:ph type="title" idx="4294967295"/>
          </p:nvPr>
        </p:nvSpPr>
        <p:spPr>
          <a:xfrm>
            <a:off x="457200" y="122238"/>
            <a:ext cx="7543800" cy="1295400"/>
          </a:xfrm>
          <a:ln/>
        </p:spPr>
        <p:txBody>
          <a:bodyPr anchor="b"/>
          <a:lstStyle/>
          <a:p>
            <a: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it-IT"/>
              <a:t>Aspettative della ricerca</a:t>
            </a:r>
          </a:p>
        </p:txBody>
      </p:sp>
      <p:sp>
        <p:nvSpPr>
          <p:cNvPr id="11266" name="Rectangle 2"/>
          <p:cNvSpPr>
            <a:spLocks noGrp="1" noChangeArrowheads="1"/>
          </p:cNvSpPr>
          <p:nvPr>
            <p:ph type="body" idx="4294967295"/>
          </p:nvPr>
        </p:nvSpPr>
        <p:spPr>
          <a:xfrm>
            <a:off x="457200" y="1719263"/>
            <a:ext cx="8229600" cy="4411662"/>
          </a:xfrm>
          <a:ln/>
        </p:spPr>
        <p:txBody>
          <a:bodyPr lIns="91440" tIns="45720" rIns="91440" bIns="45720">
            <a:normAutofit lnSpcReduction="10000"/>
          </a:bodyPr>
          <a:lstStyle/>
          <a:p>
            <a:pPr marL="339725" indent="-339725">
              <a:spcBef>
                <a:spcPts val="625"/>
              </a:spcBef>
              <a:buClr>
                <a:srgbClr val="330066"/>
              </a:buClr>
              <a:buSzPct val="70000"/>
              <a:buFont typeface="Wingdings" charset="2"/>
              <a:buChar char=""/>
              <a:tabLst>
                <a:tab pos="339725" algn="l"/>
                <a:tab pos="444500" algn="l"/>
                <a:tab pos="893763" algn="l"/>
                <a:tab pos="1343025" algn="l"/>
                <a:tab pos="1792288" algn="l"/>
                <a:tab pos="2241550" algn="l"/>
                <a:tab pos="2690813" algn="l"/>
                <a:tab pos="3140075" algn="l"/>
                <a:tab pos="3589338" algn="l"/>
                <a:tab pos="4038600" algn="l"/>
                <a:tab pos="4487863" algn="l"/>
                <a:tab pos="4937125" algn="l"/>
                <a:tab pos="5386388" algn="l"/>
                <a:tab pos="5835650" algn="l"/>
                <a:tab pos="6284913" algn="l"/>
                <a:tab pos="6734175" algn="l"/>
                <a:tab pos="7183438" algn="l"/>
                <a:tab pos="7632700" algn="l"/>
                <a:tab pos="8081963" algn="l"/>
                <a:tab pos="8531225" algn="l"/>
                <a:tab pos="8980488" algn="l"/>
              </a:tabLst>
            </a:pPr>
            <a:r>
              <a:rPr lang="it-IT" sz="2500"/>
              <a:t>In base al tipo di ricerca, l’utente si aspetta di trovare:</a:t>
            </a:r>
          </a:p>
          <a:p>
            <a:pPr marL="688975" lvl="1" indent="-347663">
              <a:spcBef>
                <a:spcPts val="475"/>
              </a:spcBef>
              <a:buClr>
                <a:srgbClr val="669999"/>
              </a:buClr>
              <a:buSzPct val="70000"/>
              <a:buFont typeface="Wingdings" charset="2"/>
              <a:buChar char=""/>
              <a:tabLst>
                <a:tab pos="339725" algn="l"/>
                <a:tab pos="444500" algn="l"/>
                <a:tab pos="893763" algn="l"/>
                <a:tab pos="1343025" algn="l"/>
                <a:tab pos="1792288" algn="l"/>
                <a:tab pos="2241550" algn="l"/>
                <a:tab pos="2690813" algn="l"/>
                <a:tab pos="3140075" algn="l"/>
                <a:tab pos="3589338" algn="l"/>
                <a:tab pos="4038600" algn="l"/>
                <a:tab pos="4487863" algn="l"/>
                <a:tab pos="4937125" algn="l"/>
                <a:tab pos="5386388" algn="l"/>
                <a:tab pos="5835650" algn="l"/>
                <a:tab pos="6284913" algn="l"/>
                <a:tab pos="6734175" algn="l"/>
                <a:tab pos="7183438" algn="l"/>
                <a:tab pos="7632700" algn="l"/>
                <a:tab pos="8081963" algn="l"/>
                <a:tab pos="8531225" algn="l"/>
                <a:tab pos="8980488" algn="l"/>
              </a:tabLst>
            </a:pPr>
            <a:r>
              <a:rPr lang="it-IT" sz="1900"/>
              <a:t>Ricerca dell’oggetto conosciuto </a:t>
            </a:r>
            <a:br>
              <a:rPr lang="it-IT" sz="1900"/>
            </a:br>
            <a:r>
              <a:rPr lang="it-IT" sz="1900"/>
              <a:t>=&gt; </a:t>
            </a:r>
            <a:r>
              <a:rPr lang="it-IT" sz="1900" b="1"/>
              <a:t>una sola risposta, molto precisa;</a:t>
            </a:r>
          </a:p>
          <a:p>
            <a:pPr marL="688975" lvl="1" indent="-347663">
              <a:spcBef>
                <a:spcPts val="475"/>
              </a:spcBef>
              <a:buClr>
                <a:srgbClr val="669999"/>
              </a:buClr>
              <a:buSzPct val="70000"/>
              <a:buFont typeface="Wingdings" charset="2"/>
              <a:buChar char=""/>
              <a:tabLst>
                <a:tab pos="339725" algn="l"/>
                <a:tab pos="444500" algn="l"/>
                <a:tab pos="893763" algn="l"/>
                <a:tab pos="1343025" algn="l"/>
                <a:tab pos="1792288" algn="l"/>
                <a:tab pos="2241550" algn="l"/>
                <a:tab pos="2690813" algn="l"/>
                <a:tab pos="3140075" algn="l"/>
                <a:tab pos="3589338" algn="l"/>
                <a:tab pos="4038600" algn="l"/>
                <a:tab pos="4487863" algn="l"/>
                <a:tab pos="4937125" algn="l"/>
                <a:tab pos="5386388" algn="l"/>
                <a:tab pos="5835650" algn="l"/>
                <a:tab pos="6284913" algn="l"/>
                <a:tab pos="6734175" algn="l"/>
                <a:tab pos="7183438" algn="l"/>
                <a:tab pos="7632700" algn="l"/>
                <a:tab pos="8081963" algn="l"/>
                <a:tab pos="8531225" algn="l"/>
                <a:tab pos="8980488" algn="l"/>
              </a:tabLst>
            </a:pPr>
            <a:r>
              <a:rPr lang="it-IT" sz="1900"/>
              <a:t>Ricerca esplorativa </a:t>
            </a:r>
            <a:br>
              <a:rPr lang="it-IT" sz="1900"/>
            </a:br>
            <a:r>
              <a:rPr lang="it-IT" sz="1900"/>
              <a:t>=&gt; </a:t>
            </a:r>
            <a:r>
              <a:rPr lang="it-IT" sz="1900" b="1"/>
              <a:t>un gruppo di risposte, abbastanza attinenti;</a:t>
            </a:r>
          </a:p>
          <a:p>
            <a:pPr marL="688975" lvl="1" indent="-347663">
              <a:spcBef>
                <a:spcPts val="475"/>
              </a:spcBef>
              <a:buClr>
                <a:srgbClr val="669999"/>
              </a:buClr>
              <a:buSzPct val="70000"/>
              <a:buFont typeface="Wingdings" charset="2"/>
              <a:buChar char=""/>
              <a:tabLst>
                <a:tab pos="339725" algn="l"/>
                <a:tab pos="444500" algn="l"/>
                <a:tab pos="893763" algn="l"/>
                <a:tab pos="1343025" algn="l"/>
                <a:tab pos="1792288" algn="l"/>
                <a:tab pos="2241550" algn="l"/>
                <a:tab pos="2690813" algn="l"/>
                <a:tab pos="3140075" algn="l"/>
                <a:tab pos="3589338" algn="l"/>
                <a:tab pos="4038600" algn="l"/>
                <a:tab pos="4487863" algn="l"/>
                <a:tab pos="4937125" algn="l"/>
                <a:tab pos="5386388" algn="l"/>
                <a:tab pos="5835650" algn="l"/>
                <a:tab pos="6284913" algn="l"/>
                <a:tab pos="6734175" algn="l"/>
                <a:tab pos="7183438" algn="l"/>
                <a:tab pos="7632700" algn="l"/>
                <a:tab pos="8081963" algn="l"/>
                <a:tab pos="8531225" algn="l"/>
                <a:tab pos="8980488" algn="l"/>
              </a:tabLst>
            </a:pPr>
            <a:r>
              <a:rPr lang="it-IT" sz="1900"/>
              <a:t>Ricerca esaustiva </a:t>
            </a:r>
            <a:br>
              <a:rPr lang="it-IT" sz="1900"/>
            </a:br>
            <a:r>
              <a:rPr lang="it-IT" sz="1900"/>
              <a:t>=&gt; </a:t>
            </a:r>
            <a:r>
              <a:rPr lang="it-IT" sz="1900" b="1"/>
              <a:t>molte risposte, anche poco precise;</a:t>
            </a:r>
          </a:p>
          <a:p>
            <a:pPr marL="339725" indent="-339725">
              <a:spcBef>
                <a:spcPts val="525"/>
              </a:spcBef>
              <a:buClrTx/>
              <a:buSzTx/>
              <a:buFontTx/>
              <a:buNone/>
              <a:tabLst>
                <a:tab pos="339725" algn="l"/>
                <a:tab pos="444500" algn="l"/>
                <a:tab pos="893763" algn="l"/>
                <a:tab pos="1343025" algn="l"/>
                <a:tab pos="1792288" algn="l"/>
                <a:tab pos="2241550" algn="l"/>
                <a:tab pos="2690813" algn="l"/>
                <a:tab pos="3140075" algn="l"/>
                <a:tab pos="3589338" algn="l"/>
                <a:tab pos="4038600" algn="l"/>
                <a:tab pos="4487863" algn="l"/>
                <a:tab pos="4937125" algn="l"/>
                <a:tab pos="5386388" algn="l"/>
                <a:tab pos="5835650" algn="l"/>
                <a:tab pos="6284913" algn="l"/>
                <a:tab pos="6734175" algn="l"/>
                <a:tab pos="7183438" algn="l"/>
                <a:tab pos="7632700" algn="l"/>
                <a:tab pos="8081963" algn="l"/>
                <a:tab pos="8531225" algn="l"/>
                <a:tab pos="8980488" algn="l"/>
              </a:tabLst>
            </a:pPr>
            <a:endParaRPr lang="it-IT" sz="2100" b="1"/>
          </a:p>
          <a:p>
            <a:pPr marL="339725" indent="-339725">
              <a:spcBef>
                <a:spcPts val="525"/>
              </a:spcBef>
              <a:buClr>
                <a:srgbClr val="330066"/>
              </a:buClr>
              <a:buSzPct val="70000"/>
              <a:buFont typeface="Wingdings" charset="2"/>
              <a:buChar char=""/>
              <a:tabLst>
                <a:tab pos="339725" algn="l"/>
                <a:tab pos="444500" algn="l"/>
                <a:tab pos="893763" algn="l"/>
                <a:tab pos="1343025" algn="l"/>
                <a:tab pos="1792288" algn="l"/>
                <a:tab pos="2241550" algn="l"/>
                <a:tab pos="2690813" algn="l"/>
                <a:tab pos="3140075" algn="l"/>
                <a:tab pos="3589338" algn="l"/>
                <a:tab pos="4038600" algn="l"/>
                <a:tab pos="4487863" algn="l"/>
                <a:tab pos="4937125" algn="l"/>
                <a:tab pos="5386388" algn="l"/>
                <a:tab pos="5835650" algn="l"/>
                <a:tab pos="6284913" algn="l"/>
                <a:tab pos="6734175" algn="l"/>
                <a:tab pos="7183438" algn="l"/>
                <a:tab pos="7632700" algn="l"/>
                <a:tab pos="8081963" algn="l"/>
                <a:tab pos="8531225" algn="l"/>
                <a:tab pos="8980488" algn="l"/>
              </a:tabLst>
            </a:pPr>
            <a:r>
              <a:rPr lang="it-IT" sz="2100" b="1"/>
              <a:t>Flessibilità di impiego:</a:t>
            </a:r>
          </a:p>
          <a:p>
            <a:pPr marL="688975" lvl="1" indent="-347663">
              <a:spcBef>
                <a:spcPts val="475"/>
              </a:spcBef>
              <a:buClr>
                <a:srgbClr val="669999"/>
              </a:buClr>
              <a:buSzPct val="70000"/>
              <a:buFont typeface="Wingdings" charset="2"/>
              <a:buChar char=""/>
              <a:tabLst>
                <a:tab pos="339725" algn="l"/>
                <a:tab pos="444500" algn="l"/>
                <a:tab pos="893763" algn="l"/>
                <a:tab pos="1343025" algn="l"/>
                <a:tab pos="1792288" algn="l"/>
                <a:tab pos="2241550" algn="l"/>
                <a:tab pos="2690813" algn="l"/>
                <a:tab pos="3140075" algn="l"/>
                <a:tab pos="3589338" algn="l"/>
                <a:tab pos="4038600" algn="l"/>
                <a:tab pos="4487863" algn="l"/>
                <a:tab pos="4937125" algn="l"/>
                <a:tab pos="5386388" algn="l"/>
                <a:tab pos="5835650" algn="l"/>
                <a:tab pos="6284913" algn="l"/>
                <a:tab pos="6734175" algn="l"/>
                <a:tab pos="7183438" algn="l"/>
                <a:tab pos="7632700" algn="l"/>
                <a:tab pos="8081963" algn="l"/>
                <a:tab pos="8531225" algn="l"/>
                <a:tab pos="8980488" algn="l"/>
              </a:tabLst>
            </a:pPr>
            <a:r>
              <a:rPr lang="it-IT" sz="1900"/>
              <a:t>Un buon sistema interattivo si presta ad essere</a:t>
            </a:r>
            <a:br>
              <a:rPr lang="it-IT" sz="1900"/>
            </a:br>
            <a:r>
              <a:rPr lang="it-IT" sz="1900"/>
              <a:t>utilizzato secondo differenti esigenze, </a:t>
            </a:r>
            <a:br>
              <a:rPr lang="it-IT" sz="1900"/>
            </a:br>
            <a:r>
              <a:rPr lang="it-IT" sz="1900"/>
              <a:t>sia da utenti esperti che da utenti alle prime armi </a:t>
            </a:r>
            <a:br>
              <a:rPr lang="it-IT" sz="1900"/>
            </a:br>
            <a:r>
              <a:rPr lang="it-IT" sz="1900"/>
              <a:t>(Usabilità, Universal Design)</a:t>
            </a:r>
          </a:p>
        </p:txBody>
      </p:sp>
      <p:sp>
        <p:nvSpPr>
          <p:cNvPr id="11267" name="AutoShape 3"/>
          <p:cNvSpPr>
            <a:spLocks noChangeArrowheads="1"/>
          </p:cNvSpPr>
          <p:nvPr/>
        </p:nvSpPr>
        <p:spPr bwMode="auto">
          <a:xfrm rot="19920000">
            <a:off x="7018338" y="4727575"/>
            <a:ext cx="1223962" cy="1223963"/>
          </a:xfrm>
          <a:prstGeom prst="foldedCorner">
            <a:avLst>
              <a:gd name="adj" fmla="val 19199"/>
            </a:avLst>
          </a:prstGeom>
          <a:solidFill>
            <a:srgbClr val="FFFF66"/>
          </a:solidFill>
          <a:ln w="9360">
            <a:solidFill>
              <a:srgbClr val="000000"/>
            </a:solidFill>
            <a:miter lim="800000"/>
            <a:headEnd/>
            <a:tailEnd/>
          </a:ln>
          <a:effectLst/>
        </p:spPr>
        <p:txBody>
          <a:bodyPr wrap="none" lIns="90000" tIns="46800" rIns="90000" bIns="46800" anchor="ctr"/>
          <a:lstStyle/>
          <a:p>
            <a:pPr algn="ct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it-IT" sz="1800">
                <a:solidFill>
                  <a:srgbClr val="000000"/>
                </a:solidFill>
                <a:latin typeface="Tahoma" pitchFamily="32" charset="0"/>
                <a:cs typeface="Arial" charset="0"/>
              </a:rPr>
              <a:t>Nota</a:t>
            </a:r>
            <a:br>
              <a:rPr lang="it-IT" sz="1800">
                <a:solidFill>
                  <a:srgbClr val="000000"/>
                </a:solidFill>
                <a:latin typeface="Tahoma" pitchFamily="32" charset="0"/>
                <a:cs typeface="Arial" charset="0"/>
              </a:rPr>
            </a:br>
            <a:r>
              <a:rPr lang="it-IT" sz="1800">
                <a:solidFill>
                  <a:srgbClr val="000000"/>
                </a:solidFill>
                <a:latin typeface="Tahoma" pitchFamily="32" charset="0"/>
                <a:cs typeface="Arial" charset="0"/>
              </a:rPr>
              <a:t>Bene</a:t>
            </a:r>
          </a:p>
        </p:txBody>
      </p:sp>
      <p:sp>
        <p:nvSpPr>
          <p:cNvPr id="11268" name="Oval 4"/>
          <p:cNvSpPr>
            <a:spLocks noChangeArrowheads="1"/>
          </p:cNvSpPr>
          <p:nvPr/>
        </p:nvSpPr>
        <p:spPr bwMode="auto">
          <a:xfrm>
            <a:off x="7740650" y="4581525"/>
            <a:ext cx="215900" cy="215900"/>
          </a:xfrm>
          <a:prstGeom prst="ellipse">
            <a:avLst/>
          </a:prstGeom>
          <a:solidFill>
            <a:srgbClr val="1F49B1"/>
          </a:solidFill>
          <a:ln w="9525">
            <a:noFill/>
            <a:round/>
            <a:headEnd/>
            <a:tailEnd/>
          </a:ln>
          <a:effectLst>
            <a:outerShdw dist="17819" dir="2700000" algn="ctr" rotWithShape="0">
              <a:srgbClr val="000000"/>
            </a:outerShdw>
          </a:effectLst>
        </p:spPr>
        <p:txBody>
          <a:bodyPr wrap="none" anchor="ctr"/>
          <a:lstStyle/>
          <a:p>
            <a:endParaRPr lang="it-IT"/>
          </a:p>
        </p:txBody>
      </p:sp>
    </p:spTree>
  </p:cSld>
  <p:clrMapOvr>
    <a:masterClrMapping/>
  </p:clrMapOvr>
  <p:transition spd="med"/>
  <p:timing>
    <p:tnLst>
      <p:par>
        <p:cTn id="1" dur="indefinite"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5"/>
          <p:cNvSpPr>
            <a:spLocks noGrp="1"/>
          </p:cNvSpPr>
          <p:nvPr>
            <p:ph type="sldNum" idx="4294967295"/>
          </p:nvPr>
        </p:nvSpPr>
        <p:spPr>
          <a:xfrm>
            <a:off x="7010400" y="6400800"/>
            <a:ext cx="2130425" cy="454025"/>
          </a:xfrm>
          <a:prstGeom prst="rect">
            <a:avLst/>
          </a:prstGeom>
        </p:spPr>
        <p:txBody>
          <a:bodyPr/>
          <a:lstStyle/>
          <a:p>
            <a:fld id="{88789D19-0B91-4745-91B1-AED1CFA599C9}" type="slidenum">
              <a:rPr lang="en-US"/>
              <a:pPr/>
              <a:t>7</a:t>
            </a:fld>
            <a:endParaRPr lang="en-US"/>
          </a:p>
        </p:txBody>
      </p:sp>
      <p:sp>
        <p:nvSpPr>
          <p:cNvPr id="12289" name="Rectangle 1"/>
          <p:cNvSpPr>
            <a:spLocks noGrp="1" noChangeArrowheads="1"/>
          </p:cNvSpPr>
          <p:nvPr>
            <p:ph type="title" idx="4294967295"/>
          </p:nvPr>
        </p:nvSpPr>
        <p:spPr>
          <a:xfrm>
            <a:off x="457200" y="122238"/>
            <a:ext cx="7543800" cy="1295400"/>
          </a:xfrm>
          <a:ln/>
        </p:spPr>
        <p:txBody>
          <a:bodyPr anchor="b"/>
          <a:lstStyle/>
          <a:p>
            <a: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it-IT"/>
              <a:t>Metodi di ricerca</a:t>
            </a:r>
          </a:p>
        </p:txBody>
      </p:sp>
      <p:sp>
        <p:nvSpPr>
          <p:cNvPr id="12290" name="Rectangle 2"/>
          <p:cNvSpPr>
            <a:spLocks noGrp="1" noChangeArrowheads="1"/>
          </p:cNvSpPr>
          <p:nvPr>
            <p:ph type="body" idx="4294967295"/>
          </p:nvPr>
        </p:nvSpPr>
        <p:spPr>
          <a:xfrm>
            <a:off x="457200" y="1719263"/>
            <a:ext cx="8229600" cy="4411662"/>
          </a:xfrm>
          <a:ln/>
        </p:spPr>
        <p:txBody>
          <a:bodyPr/>
          <a:lstStyle/>
          <a:p>
            <a:pPr marL="339725" indent="-339725">
              <a:spcBef>
                <a:spcPts val="475"/>
              </a:spcBef>
              <a:tabLst>
                <a:tab pos="341313" algn="l"/>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pPr>
            <a:r>
              <a:rPr lang="it-IT" sz="1900"/>
              <a:t>Gli utenti possono trovare risposte:</a:t>
            </a:r>
          </a:p>
          <a:p>
            <a:pPr marL="339725" indent="-339725">
              <a:spcBef>
                <a:spcPts val="475"/>
              </a:spcBef>
              <a:tabLst>
                <a:tab pos="341313" algn="l"/>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pPr>
            <a:endParaRPr lang="it-IT" sz="1900" u="sng"/>
          </a:p>
          <a:p>
            <a:pPr marL="339725" indent="-339725">
              <a:spcBef>
                <a:spcPts val="475"/>
              </a:spcBef>
              <a:buClr>
                <a:srgbClr val="330066"/>
              </a:buClr>
              <a:buSzPct val="70000"/>
              <a:buFont typeface="Wingdings" charset="2"/>
              <a:buChar char=""/>
              <a:tabLst>
                <a:tab pos="341313" algn="l"/>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pPr>
            <a:r>
              <a:rPr lang="it-IT" sz="1900" b="1"/>
              <a:t>Interrogando</a:t>
            </a:r>
            <a:r>
              <a:rPr lang="it-IT" sz="1900"/>
              <a:t> un motore (ricerca in senso stretto)</a:t>
            </a:r>
          </a:p>
          <a:p>
            <a:pPr marL="339725" indent="-339725">
              <a:spcBef>
                <a:spcPts val="475"/>
              </a:spcBef>
              <a:buClrTx/>
              <a:buSzTx/>
              <a:buFontTx/>
              <a:buNone/>
              <a:tabLst>
                <a:tab pos="341313" algn="l"/>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pPr>
            <a:endParaRPr lang="it-IT" sz="1900"/>
          </a:p>
          <a:p>
            <a:pPr marL="339725" indent="-339725">
              <a:spcBef>
                <a:spcPts val="475"/>
              </a:spcBef>
              <a:buClr>
                <a:srgbClr val="330066"/>
              </a:buClr>
              <a:buSzPct val="70000"/>
              <a:buFont typeface="Wingdings" charset="2"/>
              <a:buChar char=""/>
              <a:tabLst>
                <a:tab pos="341313" algn="l"/>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pPr>
            <a:r>
              <a:rPr lang="it-IT" sz="1900" b="1"/>
              <a:t>Navigando</a:t>
            </a:r>
            <a:r>
              <a:rPr lang="it-IT" sz="1900"/>
              <a:t> di pagina in pagina;</a:t>
            </a:r>
          </a:p>
          <a:p>
            <a:pPr marL="339725" indent="-339725">
              <a:spcBef>
                <a:spcPts val="475"/>
              </a:spcBef>
              <a:buClrTx/>
              <a:buSzTx/>
              <a:buFontTx/>
              <a:buNone/>
              <a:tabLst>
                <a:tab pos="341313" algn="l"/>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pPr>
            <a:endParaRPr lang="it-IT" sz="1900"/>
          </a:p>
          <a:p>
            <a:pPr marL="339725" indent="-339725">
              <a:spcBef>
                <a:spcPts val="475"/>
              </a:spcBef>
              <a:buClr>
                <a:srgbClr val="330066"/>
              </a:buClr>
              <a:buSzPct val="70000"/>
              <a:buFont typeface="Wingdings" charset="2"/>
              <a:buChar char=""/>
              <a:tabLst>
                <a:tab pos="341313" algn="l"/>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pPr>
            <a:r>
              <a:rPr lang="it-IT" sz="1900" b="1"/>
              <a:t>Domandando</a:t>
            </a:r>
            <a:r>
              <a:rPr lang="it-IT" sz="1900"/>
              <a:t> / chiedendo aiuto</a:t>
            </a:r>
          </a:p>
        </p:txBody>
      </p:sp>
      <p:sp>
        <p:nvSpPr>
          <p:cNvPr id="12291" name="Text Box 3"/>
          <p:cNvSpPr txBox="1">
            <a:spLocks noChangeArrowheads="1"/>
          </p:cNvSpPr>
          <p:nvPr/>
        </p:nvSpPr>
        <p:spPr bwMode="auto">
          <a:xfrm>
            <a:off x="1619250" y="5029200"/>
            <a:ext cx="7007225" cy="857250"/>
          </a:xfrm>
          <a:prstGeom prst="rect">
            <a:avLst/>
          </a:prstGeom>
          <a:noFill/>
          <a:ln w="9525">
            <a:noFill/>
            <a:round/>
            <a:headEnd/>
            <a:tailEnd/>
          </a:ln>
          <a:effectLst/>
        </p:spPr>
        <p:txBody>
          <a:bodyPr lIns="90000" tIns="46800" rIns="90000" bIns="46800">
            <a:spAutoFit/>
          </a:bodyPr>
          <a:lstStyle/>
          <a:p>
            <a:pPr algn="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it-IT" sz="1800" b="1">
                <a:solidFill>
                  <a:srgbClr val="330066"/>
                </a:solidFill>
                <a:latin typeface="Tahoma" pitchFamily="32" charset="0"/>
              </a:rPr>
              <a:t>NOTA BENE: </a:t>
            </a:r>
          </a:p>
          <a:p>
            <a:pPr algn="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it-IT" sz="1800" b="1">
                <a:solidFill>
                  <a:srgbClr val="330066"/>
                </a:solidFill>
                <a:latin typeface="Tahoma" pitchFamily="32" charset="0"/>
              </a:rPr>
              <a:t>spesso il comportamento effettivo è un mix</a:t>
            </a:r>
          </a:p>
          <a:p>
            <a:pPr algn="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it-IT" sz="1400">
                <a:solidFill>
                  <a:srgbClr val="330066"/>
                </a:solidFill>
                <a:latin typeface="Tahoma" pitchFamily="32" charset="0"/>
              </a:rPr>
              <a:t>(</a:t>
            </a:r>
            <a:r>
              <a:rPr lang="it-IT" sz="1400" b="1">
                <a:solidFill>
                  <a:srgbClr val="330066"/>
                </a:solidFill>
                <a:latin typeface="Tahoma" pitchFamily="32" charset="0"/>
              </a:rPr>
              <a:t>berrypicking model:</a:t>
            </a:r>
            <a:r>
              <a:rPr lang="it-IT" sz="1400">
                <a:solidFill>
                  <a:srgbClr val="330066"/>
                </a:solidFill>
                <a:latin typeface="Tahoma" pitchFamily="32" charset="0"/>
              </a:rPr>
              <a:t> </a:t>
            </a:r>
            <a:r>
              <a:rPr lang="it-IT" sz="1400">
                <a:solidFill>
                  <a:srgbClr val="CCCCFF"/>
                </a:solidFill>
                <a:latin typeface="Tahoma" pitchFamily="32" charset="0"/>
                <a:hlinkClick r:id="rId3"/>
              </a:rPr>
              <a:t>http://www.gseis.ucla.edu/faculty/bates/berrypicking.html</a:t>
            </a:r>
            <a:r>
              <a:rPr lang="it-IT" sz="1400">
                <a:solidFill>
                  <a:srgbClr val="330066"/>
                </a:solidFill>
                <a:latin typeface="Tahoma" pitchFamily="32" charset="0"/>
              </a:rPr>
              <a:t>) </a:t>
            </a:r>
          </a:p>
        </p:txBody>
      </p:sp>
    </p:spTree>
  </p:cSld>
  <p:clrMapOvr>
    <a:masterClrMapping/>
  </p:clrMapOvr>
  <p:transition spd="med"/>
  <p:timing>
    <p:tnLst>
      <p:par>
        <p:cTn id="1" dur="indefinite"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9" name="Rectangle 1"/>
          <p:cNvSpPr>
            <a:spLocks noGrp="1" noChangeArrowheads="1"/>
          </p:cNvSpPr>
          <p:nvPr>
            <p:ph type="title" idx="4294967295"/>
          </p:nvPr>
        </p:nvSpPr>
        <p:spPr>
          <a:xfrm>
            <a:off x="457200" y="122238"/>
            <a:ext cx="7543800" cy="1295400"/>
          </a:xfrm>
          <a:ln/>
        </p:spPr>
        <p:txBody>
          <a:bodyPr anchor="b"/>
          <a:lstStyle/>
          <a:p>
            <a: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it-IT"/>
              <a:t>Organizzare l’informazione</a:t>
            </a:r>
          </a:p>
        </p:txBody>
      </p:sp>
      <p:sp>
        <p:nvSpPr>
          <p:cNvPr id="7170" name="Rectangle 2"/>
          <p:cNvSpPr>
            <a:spLocks noGrp="1" noChangeArrowheads="1"/>
          </p:cNvSpPr>
          <p:nvPr>
            <p:ph type="body" idx="4294967295"/>
          </p:nvPr>
        </p:nvSpPr>
        <p:spPr>
          <a:xfrm>
            <a:off x="457200" y="1719263"/>
            <a:ext cx="8229600" cy="4564062"/>
          </a:xfrm>
          <a:ln/>
        </p:spPr>
        <p:txBody>
          <a:bodyPr tIns="92286">
            <a:normAutofit lnSpcReduction="10000"/>
          </a:bodyPr>
          <a:lstStyle/>
          <a:p>
            <a:pPr marL="339725" indent="-339725">
              <a:lnSpc>
                <a:spcPct val="81000"/>
              </a:lnSpc>
              <a:spcBef>
                <a:spcPts val="475"/>
              </a:spcBef>
              <a:buClr>
                <a:srgbClr val="330066"/>
              </a:buClr>
              <a:buSzPct val="70000"/>
              <a:buFont typeface="Wingdings" charset="2"/>
              <a:buChar char=""/>
              <a:tabLst>
                <a:tab pos="339725" algn="l"/>
                <a:tab pos="444500" algn="l"/>
                <a:tab pos="893763" algn="l"/>
                <a:tab pos="1343025" algn="l"/>
                <a:tab pos="1792288" algn="l"/>
                <a:tab pos="2241550" algn="l"/>
                <a:tab pos="2690813" algn="l"/>
                <a:tab pos="3140075" algn="l"/>
                <a:tab pos="3589338" algn="l"/>
                <a:tab pos="4038600" algn="l"/>
                <a:tab pos="4487863" algn="l"/>
                <a:tab pos="4937125" algn="l"/>
                <a:tab pos="5386388" algn="l"/>
                <a:tab pos="5835650" algn="l"/>
                <a:tab pos="6284913" algn="l"/>
                <a:tab pos="6734175" algn="l"/>
                <a:tab pos="7183438" algn="l"/>
                <a:tab pos="7632700" algn="l"/>
                <a:tab pos="8081963" algn="l"/>
                <a:tab pos="8531225" algn="l"/>
                <a:tab pos="8980488" algn="l"/>
              </a:tabLst>
            </a:pPr>
            <a:r>
              <a:rPr lang="it-IT" sz="1900" dirty="0"/>
              <a:t>Uno “</a:t>
            </a:r>
            <a:r>
              <a:rPr lang="it-IT" sz="1900" b="1" dirty="0"/>
              <a:t>Schema di organizzazione</a:t>
            </a:r>
            <a:r>
              <a:rPr lang="it-IT" sz="1900" dirty="0"/>
              <a:t>” è un punto di vista sui contenuti, che individua le caratteristiche comuni agli elementi di un insieme e le utilizza per effettuare una suddivisione logica.</a:t>
            </a:r>
          </a:p>
          <a:p>
            <a:pPr marL="339725" indent="-339725">
              <a:lnSpc>
                <a:spcPct val="81000"/>
              </a:lnSpc>
              <a:spcBef>
                <a:spcPts val="475"/>
              </a:spcBef>
              <a:buClrTx/>
              <a:buSzTx/>
              <a:buFontTx/>
              <a:buNone/>
              <a:tabLst>
                <a:tab pos="339725" algn="l"/>
                <a:tab pos="444500" algn="l"/>
                <a:tab pos="893763" algn="l"/>
                <a:tab pos="1343025" algn="l"/>
                <a:tab pos="1792288" algn="l"/>
                <a:tab pos="2241550" algn="l"/>
                <a:tab pos="2690813" algn="l"/>
                <a:tab pos="3140075" algn="l"/>
                <a:tab pos="3589338" algn="l"/>
                <a:tab pos="4038600" algn="l"/>
                <a:tab pos="4487863" algn="l"/>
                <a:tab pos="4937125" algn="l"/>
                <a:tab pos="5386388" algn="l"/>
                <a:tab pos="5835650" algn="l"/>
                <a:tab pos="6284913" algn="l"/>
                <a:tab pos="6734175" algn="l"/>
                <a:tab pos="7183438" algn="l"/>
                <a:tab pos="7632700" algn="l"/>
                <a:tab pos="8081963" algn="l"/>
                <a:tab pos="8531225" algn="l"/>
                <a:tab pos="8980488" algn="l"/>
              </a:tabLst>
            </a:pPr>
            <a:endParaRPr lang="it-IT" sz="1900" dirty="0"/>
          </a:p>
          <a:p>
            <a:pPr marL="339725" indent="-339725">
              <a:lnSpc>
                <a:spcPct val="81000"/>
              </a:lnSpc>
              <a:spcBef>
                <a:spcPts val="475"/>
              </a:spcBef>
              <a:buClr>
                <a:srgbClr val="330066"/>
              </a:buClr>
              <a:buSzPct val="70000"/>
              <a:buFont typeface="Wingdings" charset="2"/>
              <a:buChar char=""/>
              <a:tabLst>
                <a:tab pos="339725" algn="l"/>
                <a:tab pos="444500" algn="l"/>
                <a:tab pos="893763" algn="l"/>
                <a:tab pos="1343025" algn="l"/>
                <a:tab pos="1792288" algn="l"/>
                <a:tab pos="2241550" algn="l"/>
                <a:tab pos="2690813" algn="l"/>
                <a:tab pos="3140075" algn="l"/>
                <a:tab pos="3589338" algn="l"/>
                <a:tab pos="4038600" algn="l"/>
                <a:tab pos="4487863" algn="l"/>
                <a:tab pos="4937125" algn="l"/>
                <a:tab pos="5386388" algn="l"/>
                <a:tab pos="5835650" algn="l"/>
                <a:tab pos="6284913" algn="l"/>
                <a:tab pos="6734175" algn="l"/>
                <a:tab pos="7183438" algn="l"/>
                <a:tab pos="7632700" algn="l"/>
                <a:tab pos="8081963" algn="l"/>
                <a:tab pos="8531225" algn="l"/>
                <a:tab pos="8980488" algn="l"/>
              </a:tabLst>
            </a:pPr>
            <a:r>
              <a:rPr lang="it-IT" sz="1900" dirty="0"/>
              <a:t>Organizzare significa:</a:t>
            </a:r>
          </a:p>
          <a:p>
            <a:pPr marL="688975" lvl="1" indent="-347663">
              <a:lnSpc>
                <a:spcPct val="81000"/>
              </a:lnSpc>
              <a:spcBef>
                <a:spcPts val="425"/>
              </a:spcBef>
              <a:buClr>
                <a:srgbClr val="669999"/>
              </a:buClr>
              <a:buSzPct val="70000"/>
              <a:buFont typeface="StarSymbol" charset="0"/>
              <a:buAutoNum type="arabicPeriod"/>
              <a:tabLst>
                <a:tab pos="339725" algn="l"/>
                <a:tab pos="444500" algn="l"/>
                <a:tab pos="893763" algn="l"/>
                <a:tab pos="1343025" algn="l"/>
                <a:tab pos="1792288" algn="l"/>
                <a:tab pos="2241550" algn="l"/>
                <a:tab pos="2690813" algn="l"/>
                <a:tab pos="3140075" algn="l"/>
                <a:tab pos="3589338" algn="l"/>
                <a:tab pos="4038600" algn="l"/>
                <a:tab pos="4487863" algn="l"/>
                <a:tab pos="4937125" algn="l"/>
                <a:tab pos="5386388" algn="l"/>
                <a:tab pos="5835650" algn="l"/>
                <a:tab pos="6284913" algn="l"/>
                <a:tab pos="6734175" algn="l"/>
                <a:tab pos="7183438" algn="l"/>
                <a:tab pos="7632700" algn="l"/>
                <a:tab pos="8081963" algn="l"/>
                <a:tab pos="8531225" algn="l"/>
                <a:tab pos="8980488" algn="l"/>
              </a:tabLst>
            </a:pPr>
            <a:r>
              <a:rPr lang="it-IT" sz="1700" dirty="0"/>
              <a:t>Suddividere;</a:t>
            </a:r>
          </a:p>
          <a:p>
            <a:pPr marL="688975" lvl="1" indent="-347663">
              <a:lnSpc>
                <a:spcPct val="81000"/>
              </a:lnSpc>
              <a:spcBef>
                <a:spcPts val="425"/>
              </a:spcBef>
              <a:buClr>
                <a:srgbClr val="669999"/>
              </a:buClr>
              <a:buSzPct val="70000"/>
              <a:buFont typeface="StarSymbol" charset="0"/>
              <a:buAutoNum type="arabicPeriod"/>
              <a:tabLst>
                <a:tab pos="339725" algn="l"/>
                <a:tab pos="444500" algn="l"/>
                <a:tab pos="893763" algn="l"/>
                <a:tab pos="1343025" algn="l"/>
                <a:tab pos="1792288" algn="l"/>
                <a:tab pos="2241550" algn="l"/>
                <a:tab pos="2690813" algn="l"/>
                <a:tab pos="3140075" algn="l"/>
                <a:tab pos="3589338" algn="l"/>
                <a:tab pos="4038600" algn="l"/>
                <a:tab pos="4487863" algn="l"/>
                <a:tab pos="4937125" algn="l"/>
                <a:tab pos="5386388" algn="l"/>
                <a:tab pos="5835650" algn="l"/>
                <a:tab pos="6284913" algn="l"/>
                <a:tab pos="6734175" algn="l"/>
                <a:tab pos="7183438" algn="l"/>
                <a:tab pos="7632700" algn="l"/>
                <a:tab pos="8081963" algn="l"/>
                <a:tab pos="8531225" algn="l"/>
                <a:tab pos="8980488" algn="l"/>
              </a:tabLst>
            </a:pPr>
            <a:r>
              <a:rPr lang="it-IT" sz="1700" dirty="0"/>
              <a:t>Assegnare etichette alle classi;</a:t>
            </a:r>
          </a:p>
          <a:p>
            <a:pPr marL="339725" indent="-339725">
              <a:lnSpc>
                <a:spcPct val="81000"/>
              </a:lnSpc>
              <a:spcBef>
                <a:spcPts val="475"/>
              </a:spcBef>
              <a:buClrTx/>
              <a:buSzTx/>
              <a:buFontTx/>
              <a:buNone/>
              <a:tabLst>
                <a:tab pos="339725" algn="l"/>
                <a:tab pos="444500" algn="l"/>
                <a:tab pos="893763" algn="l"/>
                <a:tab pos="1343025" algn="l"/>
                <a:tab pos="1792288" algn="l"/>
                <a:tab pos="2241550" algn="l"/>
                <a:tab pos="2690813" algn="l"/>
                <a:tab pos="3140075" algn="l"/>
                <a:tab pos="3589338" algn="l"/>
                <a:tab pos="4038600" algn="l"/>
                <a:tab pos="4487863" algn="l"/>
                <a:tab pos="4937125" algn="l"/>
                <a:tab pos="5386388" algn="l"/>
                <a:tab pos="5835650" algn="l"/>
                <a:tab pos="6284913" algn="l"/>
                <a:tab pos="6734175" algn="l"/>
                <a:tab pos="7183438" algn="l"/>
                <a:tab pos="7632700" algn="l"/>
                <a:tab pos="8081963" algn="l"/>
                <a:tab pos="8531225" algn="l"/>
                <a:tab pos="8980488" algn="l"/>
              </a:tabLst>
            </a:pPr>
            <a:endParaRPr lang="it-IT" sz="1900" dirty="0"/>
          </a:p>
          <a:p>
            <a:pPr marL="339725" indent="-339725">
              <a:lnSpc>
                <a:spcPct val="81000"/>
              </a:lnSpc>
              <a:spcBef>
                <a:spcPts val="475"/>
              </a:spcBef>
              <a:buClr>
                <a:srgbClr val="330066"/>
              </a:buClr>
              <a:buSzPct val="70000"/>
              <a:buFont typeface="Wingdings" charset="2"/>
              <a:buChar char=""/>
              <a:tabLst>
                <a:tab pos="339725" algn="l"/>
                <a:tab pos="444500" algn="l"/>
                <a:tab pos="893763" algn="l"/>
                <a:tab pos="1343025" algn="l"/>
                <a:tab pos="1792288" algn="l"/>
                <a:tab pos="2241550" algn="l"/>
                <a:tab pos="2690813" algn="l"/>
                <a:tab pos="3140075" algn="l"/>
                <a:tab pos="3589338" algn="l"/>
                <a:tab pos="4038600" algn="l"/>
                <a:tab pos="4487863" algn="l"/>
                <a:tab pos="4937125" algn="l"/>
                <a:tab pos="5386388" algn="l"/>
                <a:tab pos="5835650" algn="l"/>
                <a:tab pos="6284913" algn="l"/>
                <a:tab pos="6734175" algn="l"/>
                <a:tab pos="7183438" algn="l"/>
                <a:tab pos="7632700" algn="l"/>
                <a:tab pos="8081963" algn="l"/>
                <a:tab pos="8531225" algn="l"/>
                <a:tab pos="8980488" algn="l"/>
              </a:tabLst>
            </a:pPr>
            <a:r>
              <a:rPr lang="it-IT" sz="1900" dirty="0"/>
              <a:t>Uno schema di organizzazione efficiente cerca di rendere rapido il reperimento dell’informazione in funzione degli obiettivi del proprio utente;</a:t>
            </a:r>
          </a:p>
          <a:p>
            <a:pPr marL="339725" indent="-339725">
              <a:lnSpc>
                <a:spcPct val="81000"/>
              </a:lnSpc>
              <a:spcBef>
                <a:spcPts val="475"/>
              </a:spcBef>
              <a:buClrTx/>
              <a:buSzTx/>
              <a:buFontTx/>
              <a:buNone/>
              <a:tabLst>
                <a:tab pos="339725" algn="l"/>
                <a:tab pos="444500" algn="l"/>
                <a:tab pos="893763" algn="l"/>
                <a:tab pos="1343025" algn="l"/>
                <a:tab pos="1792288" algn="l"/>
                <a:tab pos="2241550" algn="l"/>
                <a:tab pos="2690813" algn="l"/>
                <a:tab pos="3140075" algn="l"/>
                <a:tab pos="3589338" algn="l"/>
                <a:tab pos="4038600" algn="l"/>
                <a:tab pos="4487863" algn="l"/>
                <a:tab pos="4937125" algn="l"/>
                <a:tab pos="5386388" algn="l"/>
                <a:tab pos="5835650" algn="l"/>
                <a:tab pos="6284913" algn="l"/>
                <a:tab pos="6734175" algn="l"/>
                <a:tab pos="7183438" algn="l"/>
                <a:tab pos="7632700" algn="l"/>
                <a:tab pos="8081963" algn="l"/>
                <a:tab pos="8531225" algn="l"/>
                <a:tab pos="8980488" algn="l"/>
              </a:tabLst>
            </a:pPr>
            <a:endParaRPr lang="it-IT" sz="1900" dirty="0"/>
          </a:p>
          <a:p>
            <a:pPr marL="339725" indent="-339725">
              <a:lnSpc>
                <a:spcPct val="81000"/>
              </a:lnSpc>
              <a:spcBef>
                <a:spcPts val="475"/>
              </a:spcBef>
              <a:buClr>
                <a:srgbClr val="330066"/>
              </a:buClr>
              <a:buSzPct val="70000"/>
              <a:buFont typeface="Wingdings" charset="2"/>
              <a:buChar char=""/>
              <a:tabLst>
                <a:tab pos="339725" algn="l"/>
                <a:tab pos="444500" algn="l"/>
                <a:tab pos="893763" algn="l"/>
                <a:tab pos="1343025" algn="l"/>
                <a:tab pos="1792288" algn="l"/>
                <a:tab pos="2241550" algn="l"/>
                <a:tab pos="2690813" algn="l"/>
                <a:tab pos="3140075" algn="l"/>
                <a:tab pos="3589338" algn="l"/>
                <a:tab pos="4038600" algn="l"/>
                <a:tab pos="4487863" algn="l"/>
                <a:tab pos="4937125" algn="l"/>
                <a:tab pos="5386388" algn="l"/>
                <a:tab pos="5835650" algn="l"/>
                <a:tab pos="6284913" algn="l"/>
                <a:tab pos="6734175" algn="l"/>
                <a:tab pos="7183438" algn="l"/>
                <a:tab pos="7632700" algn="l"/>
                <a:tab pos="8081963" algn="l"/>
                <a:tab pos="8531225" algn="l"/>
                <a:tab pos="8980488" algn="l"/>
              </a:tabLst>
            </a:pPr>
            <a:r>
              <a:rPr lang="it-IT" sz="1900" dirty="0"/>
              <a:t>Il punto di partenza di questo lavoro è la conoscenza del punto di vista dell’utente </a:t>
            </a:r>
            <a:r>
              <a:rPr lang="it-IT" sz="1900" dirty="0" smtClean="0"/>
              <a:t>stesso:</a:t>
            </a:r>
            <a:endParaRPr lang="it-IT" sz="1900" dirty="0"/>
          </a:p>
          <a:p>
            <a:pPr marL="688975" lvl="1" indent="-347663">
              <a:lnSpc>
                <a:spcPct val="81000"/>
              </a:lnSpc>
              <a:spcBef>
                <a:spcPts val="425"/>
              </a:spcBef>
              <a:buClr>
                <a:srgbClr val="669999"/>
              </a:buClr>
              <a:buSzPct val="70000"/>
              <a:buFont typeface="Wingdings" charset="2"/>
              <a:buChar char=""/>
              <a:tabLst>
                <a:tab pos="339725" algn="l"/>
                <a:tab pos="444500" algn="l"/>
                <a:tab pos="893763" algn="l"/>
                <a:tab pos="1343025" algn="l"/>
                <a:tab pos="1792288" algn="l"/>
                <a:tab pos="2241550" algn="l"/>
                <a:tab pos="2690813" algn="l"/>
                <a:tab pos="3140075" algn="l"/>
                <a:tab pos="3589338" algn="l"/>
                <a:tab pos="4038600" algn="l"/>
                <a:tab pos="4487863" algn="l"/>
                <a:tab pos="4937125" algn="l"/>
                <a:tab pos="5386388" algn="l"/>
                <a:tab pos="5835650" algn="l"/>
                <a:tab pos="6284913" algn="l"/>
                <a:tab pos="6734175" algn="l"/>
                <a:tab pos="7183438" algn="l"/>
                <a:tab pos="7632700" algn="l"/>
                <a:tab pos="8081963" algn="l"/>
                <a:tab pos="8531225" algn="l"/>
                <a:tab pos="8980488" algn="l"/>
              </a:tabLst>
            </a:pPr>
            <a:r>
              <a:rPr lang="it-IT" sz="1700" dirty="0"/>
              <a:t>Dati i contenuti, qual è lo schema di organizzazione più frequente nei miei utenti?</a:t>
            </a:r>
          </a:p>
          <a:p>
            <a:pPr marL="688975" lvl="1" indent="-347663">
              <a:lnSpc>
                <a:spcPct val="81000"/>
              </a:lnSpc>
              <a:spcBef>
                <a:spcPts val="425"/>
              </a:spcBef>
              <a:buClr>
                <a:srgbClr val="669999"/>
              </a:buClr>
              <a:buSzPct val="70000"/>
              <a:buFont typeface="Wingdings" charset="2"/>
              <a:buChar char=""/>
              <a:tabLst>
                <a:tab pos="339725" algn="l"/>
                <a:tab pos="444500" algn="l"/>
                <a:tab pos="893763" algn="l"/>
                <a:tab pos="1343025" algn="l"/>
                <a:tab pos="1792288" algn="l"/>
                <a:tab pos="2241550" algn="l"/>
                <a:tab pos="2690813" algn="l"/>
                <a:tab pos="3140075" algn="l"/>
                <a:tab pos="3589338" algn="l"/>
                <a:tab pos="4038600" algn="l"/>
                <a:tab pos="4487863" algn="l"/>
                <a:tab pos="4937125" algn="l"/>
                <a:tab pos="5386388" algn="l"/>
                <a:tab pos="5835650" algn="l"/>
                <a:tab pos="6284913" algn="l"/>
                <a:tab pos="6734175" algn="l"/>
                <a:tab pos="7183438" algn="l"/>
                <a:tab pos="7632700" algn="l"/>
                <a:tab pos="8081963" algn="l"/>
                <a:tab pos="8531225" algn="l"/>
                <a:tab pos="8980488" algn="l"/>
              </a:tabLst>
            </a:pPr>
            <a:r>
              <a:rPr lang="it-IT" sz="1700" dirty="0"/>
              <a:t>Date le classi di suddivisione, quale nome attribuiscono ad esse i miei utenti?</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numero diapositiva 5"/>
          <p:cNvSpPr>
            <a:spLocks noGrp="1"/>
          </p:cNvSpPr>
          <p:nvPr>
            <p:ph type="sldNum" idx="4294967295"/>
          </p:nvPr>
        </p:nvSpPr>
        <p:spPr>
          <a:xfrm>
            <a:off x="7010400" y="6400800"/>
            <a:ext cx="2128838" cy="452438"/>
          </a:xfrm>
          <a:prstGeom prst="rect">
            <a:avLst/>
          </a:prstGeom>
        </p:spPr>
        <p:txBody>
          <a:bodyPr/>
          <a:lstStyle/>
          <a:p>
            <a:fld id="{D0B939E9-5DB6-4475-8CA4-6DE314861B18}" type="slidenum">
              <a:rPr lang="en-US"/>
              <a:pPr/>
              <a:t>9</a:t>
            </a:fld>
            <a:endParaRPr lang="en-US"/>
          </a:p>
        </p:txBody>
      </p:sp>
      <p:sp>
        <p:nvSpPr>
          <p:cNvPr id="26625" name="Rectangle 1"/>
          <p:cNvSpPr>
            <a:spLocks noGrp="1" noChangeArrowheads="1"/>
          </p:cNvSpPr>
          <p:nvPr>
            <p:ph type="title"/>
          </p:nvPr>
        </p:nvSpPr>
        <p:spPr>
          <a:xfrm>
            <a:off x="457200" y="122238"/>
            <a:ext cx="7543800" cy="1295400"/>
          </a:xfrm>
          <a:ln/>
        </p:spPr>
        <p:txBody>
          <a:bodyPr anchor="b"/>
          <a:lstStyle/>
          <a:p>
            <a:pPr>
              <a:buClrTx/>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it-IT" sz="2600" dirty="0"/>
              <a:t>Card </a:t>
            </a:r>
            <a:r>
              <a:rPr lang="it-IT" sz="2600" dirty="0" err="1" smtClean="0"/>
              <a:t>Sorting</a:t>
            </a:r>
            <a:endParaRPr lang="it-IT" sz="2600" dirty="0"/>
          </a:p>
        </p:txBody>
      </p:sp>
      <p:sp>
        <p:nvSpPr>
          <p:cNvPr id="26626" name="Rectangle 2"/>
          <p:cNvSpPr>
            <a:spLocks noGrp="1" noChangeArrowheads="1"/>
          </p:cNvSpPr>
          <p:nvPr>
            <p:ph type="body" idx="1"/>
          </p:nvPr>
        </p:nvSpPr>
        <p:spPr>
          <a:xfrm>
            <a:off x="611188" y="1828800"/>
            <a:ext cx="7772400" cy="4787900"/>
          </a:xfrm>
          <a:ln/>
        </p:spPr>
        <p:txBody>
          <a:bodyPr tIns="66240"/>
          <a:lstStyle/>
          <a:p>
            <a:pPr marL="338138" indent="-338138">
              <a:lnSpc>
                <a:spcPct val="91000"/>
              </a:lnSpc>
              <a:spcBef>
                <a:spcPts val="425"/>
              </a:spcBef>
              <a:buClr>
                <a:srgbClr val="330066"/>
              </a:buClr>
              <a:buSzPct val="70000"/>
              <a:buFont typeface="Wingdings" charset="2"/>
              <a:buChar char=""/>
              <a:tabLst>
                <a:tab pos="338138" algn="l"/>
                <a:tab pos="442913" algn="l"/>
                <a:tab pos="892175" algn="l"/>
                <a:tab pos="1341438" algn="l"/>
                <a:tab pos="1790700" algn="l"/>
                <a:tab pos="2239963" algn="l"/>
                <a:tab pos="2689225" algn="l"/>
                <a:tab pos="3138488" algn="l"/>
                <a:tab pos="3587750" algn="l"/>
                <a:tab pos="4037013" algn="l"/>
                <a:tab pos="4486275" algn="l"/>
                <a:tab pos="4935538" algn="l"/>
                <a:tab pos="5384800" algn="l"/>
                <a:tab pos="5834063" algn="l"/>
                <a:tab pos="6283325" algn="l"/>
                <a:tab pos="6732588" algn="l"/>
                <a:tab pos="7181850" algn="l"/>
                <a:tab pos="7631113" algn="l"/>
                <a:tab pos="8080375" algn="l"/>
                <a:tab pos="8529638" algn="l"/>
                <a:tab pos="8978900" algn="l"/>
              </a:tabLst>
            </a:pPr>
            <a:r>
              <a:rPr lang="it-IT" sz="1700"/>
              <a:t>Il card sorting è una metodologia che prevede il coinvolgimento di utenti (10/15) rappresentativi per scoprire come essi organizzano i concetti / contenuti proposti da un sito web;</a:t>
            </a:r>
          </a:p>
          <a:p>
            <a:pPr marL="338138" indent="-338138">
              <a:lnSpc>
                <a:spcPct val="91000"/>
              </a:lnSpc>
              <a:spcBef>
                <a:spcPts val="425"/>
              </a:spcBef>
              <a:buClrTx/>
              <a:buFontTx/>
              <a:buNone/>
              <a:tabLst>
                <a:tab pos="338138" algn="l"/>
                <a:tab pos="442913" algn="l"/>
                <a:tab pos="892175" algn="l"/>
                <a:tab pos="1341438" algn="l"/>
                <a:tab pos="1790700" algn="l"/>
                <a:tab pos="2239963" algn="l"/>
                <a:tab pos="2689225" algn="l"/>
                <a:tab pos="3138488" algn="l"/>
                <a:tab pos="3587750" algn="l"/>
                <a:tab pos="4037013" algn="l"/>
                <a:tab pos="4486275" algn="l"/>
                <a:tab pos="4935538" algn="l"/>
                <a:tab pos="5384800" algn="l"/>
                <a:tab pos="5834063" algn="l"/>
                <a:tab pos="6283325" algn="l"/>
                <a:tab pos="6732588" algn="l"/>
                <a:tab pos="7181850" algn="l"/>
                <a:tab pos="7631113" algn="l"/>
                <a:tab pos="8080375" algn="l"/>
                <a:tab pos="8529638" algn="l"/>
                <a:tab pos="8978900" algn="l"/>
              </a:tabLst>
            </a:pPr>
            <a:endParaRPr lang="it-IT" sz="1700"/>
          </a:p>
          <a:p>
            <a:pPr marL="338138" indent="-338138">
              <a:lnSpc>
                <a:spcPct val="91000"/>
              </a:lnSpc>
              <a:spcBef>
                <a:spcPts val="425"/>
              </a:spcBef>
              <a:buClr>
                <a:srgbClr val="330066"/>
              </a:buClr>
              <a:buSzPct val="70000"/>
              <a:buFont typeface="Wingdings" charset="2"/>
              <a:buChar char=""/>
              <a:tabLst>
                <a:tab pos="338138" algn="l"/>
                <a:tab pos="442913" algn="l"/>
                <a:tab pos="892175" algn="l"/>
                <a:tab pos="1341438" algn="l"/>
                <a:tab pos="1790700" algn="l"/>
                <a:tab pos="2239963" algn="l"/>
                <a:tab pos="2689225" algn="l"/>
                <a:tab pos="3138488" algn="l"/>
                <a:tab pos="3587750" algn="l"/>
                <a:tab pos="4037013" algn="l"/>
                <a:tab pos="4486275" algn="l"/>
                <a:tab pos="4935538" algn="l"/>
                <a:tab pos="5384800" algn="l"/>
                <a:tab pos="5834063" algn="l"/>
                <a:tab pos="6283325" algn="l"/>
                <a:tab pos="6732588" algn="l"/>
                <a:tab pos="7181850" algn="l"/>
                <a:tab pos="7631113" algn="l"/>
                <a:tab pos="8080375" algn="l"/>
                <a:tab pos="8529638" algn="l"/>
                <a:tab pos="8978900" algn="l"/>
              </a:tabLst>
            </a:pPr>
            <a:r>
              <a:rPr lang="it-IT" sz="1700"/>
              <a:t>Agli utenti viene dato un mazzo di schede su ciascuna delle quali è scritto il titolo di un contenuto o di un gruppo di contenuti;</a:t>
            </a:r>
          </a:p>
          <a:p>
            <a:pPr marL="338138" indent="-338138">
              <a:lnSpc>
                <a:spcPct val="91000"/>
              </a:lnSpc>
              <a:spcBef>
                <a:spcPts val="425"/>
              </a:spcBef>
              <a:buClrTx/>
              <a:buFontTx/>
              <a:buNone/>
              <a:tabLst>
                <a:tab pos="338138" algn="l"/>
                <a:tab pos="442913" algn="l"/>
                <a:tab pos="892175" algn="l"/>
                <a:tab pos="1341438" algn="l"/>
                <a:tab pos="1790700" algn="l"/>
                <a:tab pos="2239963" algn="l"/>
                <a:tab pos="2689225" algn="l"/>
                <a:tab pos="3138488" algn="l"/>
                <a:tab pos="3587750" algn="l"/>
                <a:tab pos="4037013" algn="l"/>
                <a:tab pos="4486275" algn="l"/>
                <a:tab pos="4935538" algn="l"/>
                <a:tab pos="5384800" algn="l"/>
                <a:tab pos="5834063" algn="l"/>
                <a:tab pos="6283325" algn="l"/>
                <a:tab pos="6732588" algn="l"/>
                <a:tab pos="7181850" algn="l"/>
                <a:tab pos="7631113" algn="l"/>
                <a:tab pos="8080375" algn="l"/>
                <a:tab pos="8529638" algn="l"/>
                <a:tab pos="8978900" algn="l"/>
              </a:tabLst>
            </a:pPr>
            <a:endParaRPr lang="it-IT" sz="1700"/>
          </a:p>
          <a:p>
            <a:pPr marL="338138" indent="-338138">
              <a:lnSpc>
                <a:spcPct val="91000"/>
              </a:lnSpc>
              <a:spcBef>
                <a:spcPts val="425"/>
              </a:spcBef>
              <a:buClr>
                <a:srgbClr val="330066"/>
              </a:buClr>
              <a:buSzPct val="70000"/>
              <a:buFont typeface="Wingdings" charset="2"/>
              <a:buChar char=""/>
              <a:tabLst>
                <a:tab pos="338138" algn="l"/>
                <a:tab pos="442913" algn="l"/>
                <a:tab pos="892175" algn="l"/>
                <a:tab pos="1341438" algn="l"/>
                <a:tab pos="1790700" algn="l"/>
                <a:tab pos="2239963" algn="l"/>
                <a:tab pos="2689225" algn="l"/>
                <a:tab pos="3138488" algn="l"/>
                <a:tab pos="3587750" algn="l"/>
                <a:tab pos="4037013" algn="l"/>
                <a:tab pos="4486275" algn="l"/>
                <a:tab pos="4935538" algn="l"/>
                <a:tab pos="5384800" algn="l"/>
                <a:tab pos="5834063" algn="l"/>
                <a:tab pos="6283325" algn="l"/>
                <a:tab pos="6732588" algn="l"/>
                <a:tab pos="7181850" algn="l"/>
                <a:tab pos="7631113" algn="l"/>
                <a:tab pos="8080375" algn="l"/>
                <a:tab pos="8529638" algn="l"/>
                <a:tab pos="8978900" algn="l"/>
              </a:tabLst>
            </a:pPr>
            <a:r>
              <a:rPr lang="it-IT" sz="1700"/>
              <a:t>Viene chiesto di formare dei gruppi a partire da queste schede:</a:t>
            </a:r>
          </a:p>
          <a:p>
            <a:pPr marL="687388" lvl="1" indent="-346075">
              <a:lnSpc>
                <a:spcPct val="91000"/>
              </a:lnSpc>
              <a:spcBef>
                <a:spcPts val="375"/>
              </a:spcBef>
              <a:buClr>
                <a:srgbClr val="669999"/>
              </a:buClr>
              <a:buSzPct val="70000"/>
              <a:buFont typeface="Wingdings" charset="2"/>
              <a:buChar char=""/>
              <a:tabLst>
                <a:tab pos="338138" algn="l"/>
                <a:tab pos="442913" algn="l"/>
                <a:tab pos="892175" algn="l"/>
                <a:tab pos="1341438" algn="l"/>
                <a:tab pos="1790700" algn="l"/>
                <a:tab pos="2239963" algn="l"/>
                <a:tab pos="2689225" algn="l"/>
                <a:tab pos="3138488" algn="l"/>
                <a:tab pos="3587750" algn="l"/>
                <a:tab pos="4037013" algn="l"/>
                <a:tab pos="4486275" algn="l"/>
                <a:tab pos="4935538" algn="l"/>
                <a:tab pos="5384800" algn="l"/>
                <a:tab pos="5834063" algn="l"/>
                <a:tab pos="6283325" algn="l"/>
                <a:tab pos="6732588" algn="l"/>
                <a:tab pos="7181850" algn="l"/>
                <a:tab pos="7631113" algn="l"/>
                <a:tab pos="8080375" algn="l"/>
                <a:tab pos="8529638" algn="l"/>
                <a:tab pos="8978900" algn="l"/>
              </a:tabLst>
            </a:pPr>
            <a:r>
              <a:rPr lang="it-IT" sz="1500" u="sng"/>
              <a:t>Variante aperta</a:t>
            </a:r>
            <a:r>
              <a:rPr lang="it-IT" sz="1500"/>
              <a:t>: creazione dei gruppi + attribuzione di nomi ai gruppi formati;</a:t>
            </a:r>
          </a:p>
          <a:p>
            <a:pPr marL="687388" lvl="1" indent="-346075">
              <a:lnSpc>
                <a:spcPct val="91000"/>
              </a:lnSpc>
              <a:spcBef>
                <a:spcPts val="375"/>
              </a:spcBef>
              <a:buClr>
                <a:srgbClr val="669999"/>
              </a:buClr>
              <a:buSzPct val="70000"/>
              <a:buFont typeface="Wingdings" charset="2"/>
              <a:buChar char=""/>
              <a:tabLst>
                <a:tab pos="338138" algn="l"/>
                <a:tab pos="442913" algn="l"/>
                <a:tab pos="892175" algn="l"/>
                <a:tab pos="1341438" algn="l"/>
                <a:tab pos="1790700" algn="l"/>
                <a:tab pos="2239963" algn="l"/>
                <a:tab pos="2689225" algn="l"/>
                <a:tab pos="3138488" algn="l"/>
                <a:tab pos="3587750" algn="l"/>
                <a:tab pos="4037013" algn="l"/>
                <a:tab pos="4486275" algn="l"/>
                <a:tab pos="4935538" algn="l"/>
                <a:tab pos="5384800" algn="l"/>
                <a:tab pos="5834063" algn="l"/>
                <a:tab pos="6283325" algn="l"/>
                <a:tab pos="6732588" algn="l"/>
                <a:tab pos="7181850" algn="l"/>
                <a:tab pos="7631113" algn="l"/>
                <a:tab pos="8080375" algn="l"/>
                <a:tab pos="8529638" algn="l"/>
                <a:tab pos="8978900" algn="l"/>
              </a:tabLst>
            </a:pPr>
            <a:r>
              <a:rPr lang="it-IT" sz="1500" u="sng"/>
              <a:t>Variante chiusa</a:t>
            </a:r>
            <a:r>
              <a:rPr lang="it-IT" sz="1500"/>
              <a:t>: i nomi gruppi esistono già e gli utenti li devono “riempire” con le schede fornite;</a:t>
            </a:r>
          </a:p>
          <a:p>
            <a:pPr marL="338138" indent="-338138">
              <a:lnSpc>
                <a:spcPct val="91000"/>
              </a:lnSpc>
              <a:spcBef>
                <a:spcPts val="375"/>
              </a:spcBef>
              <a:buClrTx/>
              <a:buFontTx/>
              <a:buNone/>
              <a:tabLst>
                <a:tab pos="338138" algn="l"/>
                <a:tab pos="442913" algn="l"/>
                <a:tab pos="892175" algn="l"/>
                <a:tab pos="1341438" algn="l"/>
                <a:tab pos="1790700" algn="l"/>
                <a:tab pos="2239963" algn="l"/>
                <a:tab pos="2689225" algn="l"/>
                <a:tab pos="3138488" algn="l"/>
                <a:tab pos="3587750" algn="l"/>
                <a:tab pos="4037013" algn="l"/>
                <a:tab pos="4486275" algn="l"/>
                <a:tab pos="4935538" algn="l"/>
                <a:tab pos="5384800" algn="l"/>
                <a:tab pos="5834063" algn="l"/>
                <a:tab pos="6283325" algn="l"/>
                <a:tab pos="6732588" algn="l"/>
                <a:tab pos="7181850" algn="l"/>
                <a:tab pos="7631113" algn="l"/>
                <a:tab pos="8080375" algn="l"/>
                <a:tab pos="8529638" algn="l"/>
                <a:tab pos="8978900" algn="l"/>
              </a:tabLst>
            </a:pPr>
            <a:endParaRPr lang="it-IT" sz="1500"/>
          </a:p>
          <a:p>
            <a:pPr marL="338138" indent="-338138">
              <a:lnSpc>
                <a:spcPct val="91000"/>
              </a:lnSpc>
              <a:spcBef>
                <a:spcPts val="425"/>
              </a:spcBef>
              <a:buClr>
                <a:srgbClr val="330066"/>
              </a:buClr>
              <a:buSzPct val="70000"/>
              <a:buFont typeface="Wingdings" charset="2"/>
              <a:buChar char=""/>
              <a:tabLst>
                <a:tab pos="338138" algn="l"/>
                <a:tab pos="442913" algn="l"/>
                <a:tab pos="892175" algn="l"/>
                <a:tab pos="1341438" algn="l"/>
                <a:tab pos="1790700" algn="l"/>
                <a:tab pos="2239963" algn="l"/>
                <a:tab pos="2689225" algn="l"/>
                <a:tab pos="3138488" algn="l"/>
                <a:tab pos="3587750" algn="l"/>
                <a:tab pos="4037013" algn="l"/>
                <a:tab pos="4486275" algn="l"/>
                <a:tab pos="4935538" algn="l"/>
                <a:tab pos="5384800" algn="l"/>
                <a:tab pos="5834063" algn="l"/>
                <a:tab pos="6283325" algn="l"/>
                <a:tab pos="6732588" algn="l"/>
                <a:tab pos="7181850" algn="l"/>
                <a:tab pos="7631113" algn="l"/>
                <a:tab pos="8080375" algn="l"/>
                <a:tab pos="8529638" algn="l"/>
                <a:tab pos="8978900" algn="l"/>
              </a:tabLst>
            </a:pPr>
            <a:r>
              <a:rPr lang="it-IT" sz="1700"/>
              <a:t>Semplici analisi statistiche consentono di individuare pattern comuni nelle modalità di organizzazione dell’insieme di contenuti proposto;</a:t>
            </a:r>
          </a:p>
          <a:p>
            <a:pPr marL="338138" indent="-338138">
              <a:lnSpc>
                <a:spcPct val="91000"/>
              </a:lnSpc>
              <a:spcBef>
                <a:spcPts val="375"/>
              </a:spcBef>
              <a:buClrTx/>
              <a:buFontTx/>
              <a:buNone/>
              <a:tabLst>
                <a:tab pos="338138" algn="l"/>
                <a:tab pos="442913" algn="l"/>
                <a:tab pos="892175" algn="l"/>
                <a:tab pos="1341438" algn="l"/>
                <a:tab pos="1790700" algn="l"/>
                <a:tab pos="2239963" algn="l"/>
                <a:tab pos="2689225" algn="l"/>
                <a:tab pos="3138488" algn="l"/>
                <a:tab pos="3587750" algn="l"/>
                <a:tab pos="4037013" algn="l"/>
                <a:tab pos="4486275" algn="l"/>
                <a:tab pos="4935538" algn="l"/>
                <a:tab pos="5384800" algn="l"/>
                <a:tab pos="5834063" algn="l"/>
                <a:tab pos="6283325" algn="l"/>
                <a:tab pos="6732588" algn="l"/>
                <a:tab pos="7181850" algn="l"/>
                <a:tab pos="7631113" algn="l"/>
                <a:tab pos="8080375" algn="l"/>
                <a:tab pos="8529638" algn="l"/>
                <a:tab pos="8978900" algn="l"/>
              </a:tabLst>
            </a:pPr>
            <a:endParaRPr lang="it-IT" sz="1500"/>
          </a:p>
          <a:p>
            <a:pPr marL="338138" indent="-338138">
              <a:lnSpc>
                <a:spcPct val="91000"/>
              </a:lnSpc>
              <a:spcBef>
                <a:spcPts val="375"/>
              </a:spcBef>
              <a:buClrTx/>
              <a:buFontTx/>
              <a:buNone/>
              <a:tabLst>
                <a:tab pos="338138" algn="l"/>
                <a:tab pos="442913" algn="l"/>
                <a:tab pos="892175" algn="l"/>
                <a:tab pos="1341438" algn="l"/>
                <a:tab pos="1790700" algn="l"/>
                <a:tab pos="2239963" algn="l"/>
                <a:tab pos="2689225" algn="l"/>
                <a:tab pos="3138488" algn="l"/>
                <a:tab pos="3587750" algn="l"/>
                <a:tab pos="4037013" algn="l"/>
                <a:tab pos="4486275" algn="l"/>
                <a:tab pos="4935538" algn="l"/>
                <a:tab pos="5384800" algn="l"/>
                <a:tab pos="5834063" algn="l"/>
                <a:tab pos="6283325" algn="l"/>
                <a:tab pos="6732588" algn="l"/>
                <a:tab pos="7181850" algn="l"/>
                <a:tab pos="7631113" algn="l"/>
                <a:tab pos="8080375" algn="l"/>
                <a:tab pos="8529638" algn="l"/>
                <a:tab pos="8978900" algn="l"/>
              </a:tabLst>
            </a:pPr>
            <a:endParaRPr lang="it-IT" sz="1500"/>
          </a:p>
          <a:p>
            <a:pPr marL="338138" indent="-338138">
              <a:lnSpc>
                <a:spcPct val="91000"/>
              </a:lnSpc>
              <a:spcBef>
                <a:spcPts val="425"/>
              </a:spcBef>
              <a:buClrTx/>
              <a:buFontTx/>
              <a:buNone/>
              <a:tabLst>
                <a:tab pos="338138" algn="l"/>
                <a:tab pos="442913" algn="l"/>
                <a:tab pos="892175" algn="l"/>
                <a:tab pos="1341438" algn="l"/>
                <a:tab pos="1790700" algn="l"/>
                <a:tab pos="2239963" algn="l"/>
                <a:tab pos="2689225" algn="l"/>
                <a:tab pos="3138488" algn="l"/>
                <a:tab pos="3587750" algn="l"/>
                <a:tab pos="4037013" algn="l"/>
                <a:tab pos="4486275" algn="l"/>
                <a:tab pos="4935538" algn="l"/>
                <a:tab pos="5384800" algn="l"/>
                <a:tab pos="5834063" algn="l"/>
                <a:tab pos="6283325" algn="l"/>
                <a:tab pos="6732588" algn="l"/>
                <a:tab pos="7181850" algn="l"/>
                <a:tab pos="7631113" algn="l"/>
                <a:tab pos="8080375" algn="l"/>
                <a:tab pos="8529638" algn="l"/>
                <a:tab pos="8978900" algn="l"/>
              </a:tabLst>
            </a:pPr>
            <a:endParaRPr lang="it-IT" sz="1700"/>
          </a:p>
          <a:p>
            <a:pPr marL="338138" indent="-338138">
              <a:lnSpc>
                <a:spcPct val="91000"/>
              </a:lnSpc>
              <a:spcBef>
                <a:spcPts val="425"/>
              </a:spcBef>
              <a:buClrTx/>
              <a:buFontTx/>
              <a:buNone/>
              <a:tabLst>
                <a:tab pos="338138" algn="l"/>
                <a:tab pos="442913" algn="l"/>
                <a:tab pos="892175" algn="l"/>
                <a:tab pos="1341438" algn="l"/>
                <a:tab pos="1790700" algn="l"/>
                <a:tab pos="2239963" algn="l"/>
                <a:tab pos="2689225" algn="l"/>
                <a:tab pos="3138488" algn="l"/>
                <a:tab pos="3587750" algn="l"/>
                <a:tab pos="4037013" algn="l"/>
                <a:tab pos="4486275" algn="l"/>
                <a:tab pos="4935538" algn="l"/>
                <a:tab pos="5384800" algn="l"/>
                <a:tab pos="5834063" algn="l"/>
                <a:tab pos="6283325" algn="l"/>
                <a:tab pos="6732588" algn="l"/>
                <a:tab pos="7181850" algn="l"/>
                <a:tab pos="7631113" algn="l"/>
                <a:tab pos="8080375" algn="l"/>
                <a:tab pos="8529638" algn="l"/>
                <a:tab pos="8978900" algn="l"/>
              </a:tabLst>
            </a:pPr>
            <a:endParaRPr lang="it-IT" sz="1700"/>
          </a:p>
        </p:txBody>
      </p:sp>
    </p:spTree>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Loggia">
  <a:themeElements>
    <a:clrScheme name="Loggia">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Loggia">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Loggia">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Oriel</Template>
  <TotalTime>230</TotalTime>
  <Words>2340</Words>
  <Application>Microsoft Office PowerPoint</Application>
  <PresentationFormat>Presentazione su schermo (4:3)</PresentationFormat>
  <Paragraphs>333</Paragraphs>
  <Slides>46</Slides>
  <Notes>24</Notes>
  <HiddenSlides>0</HiddenSlides>
  <MMClips>0</MMClips>
  <ScaleCrop>false</ScaleCrop>
  <HeadingPairs>
    <vt:vector size="4" baseType="variant">
      <vt:variant>
        <vt:lpstr>Tema</vt:lpstr>
      </vt:variant>
      <vt:variant>
        <vt:i4>1</vt:i4>
      </vt:variant>
      <vt:variant>
        <vt:lpstr>Titoli diapositive</vt:lpstr>
      </vt:variant>
      <vt:variant>
        <vt:i4>46</vt:i4>
      </vt:variant>
    </vt:vector>
  </HeadingPairs>
  <TitlesOfParts>
    <vt:vector size="47" baseType="lpstr">
      <vt:lpstr>Loggia</vt:lpstr>
      <vt:lpstr>Architettura &amp; Progettazione</vt:lpstr>
      <vt:lpstr>Che cos’è l’architettura dell’informazione?</vt:lpstr>
      <vt:lpstr>Trovabilità</vt:lpstr>
      <vt:lpstr>La ricerca dell’informazione</vt:lpstr>
      <vt:lpstr>Comportamenti di ricerca</vt:lpstr>
      <vt:lpstr>Aspettative della ricerca</vt:lpstr>
      <vt:lpstr>Metodi di ricerca</vt:lpstr>
      <vt:lpstr>Organizzare l’informazione</vt:lpstr>
      <vt:lpstr>Card Sorting</vt:lpstr>
      <vt:lpstr>Card Sorting</vt:lpstr>
      <vt:lpstr>Schemi di organizzazione</vt:lpstr>
      <vt:lpstr>I problemi dell’organizzazione dell’informazione</vt:lpstr>
      <vt:lpstr>La classificazione a faccette</vt:lpstr>
      <vt:lpstr>Diapositiva 14</vt:lpstr>
      <vt:lpstr>Diapositiva 15</vt:lpstr>
      <vt:lpstr>Strutture di organizzazione</vt:lpstr>
      <vt:lpstr>Sistemi di navigazione</vt:lpstr>
      <vt:lpstr>Navigazione globale e locale</vt:lpstr>
      <vt:lpstr>Navigazione contestuale</vt:lpstr>
      <vt:lpstr>Navigazione supplementare</vt:lpstr>
      <vt:lpstr>Social Navigation</vt:lpstr>
      <vt:lpstr>Sistemi di ricerca</vt:lpstr>
      <vt:lpstr>Zone di ricerca di un sito</vt:lpstr>
      <vt:lpstr>Indicizzazione dei contenuti</vt:lpstr>
      <vt:lpstr>L’algoritmo: recall Vs precision</vt:lpstr>
      <vt:lpstr>Metadati e algoritmi</vt:lpstr>
      <vt:lpstr>Presentazione dei risultati</vt:lpstr>
      <vt:lpstr>Information architecture per mobile</vt:lpstr>
      <vt:lpstr>Navigazione lineare</vt:lpstr>
      <vt:lpstr>Progressive disclosure</vt:lpstr>
      <vt:lpstr>Criteri fondati sull’uso</vt:lpstr>
      <vt:lpstr>Interface Design Patterns (1)</vt:lpstr>
      <vt:lpstr>Interface Design Patterns (2)</vt:lpstr>
      <vt:lpstr>Alcuni strumenti…</vt:lpstr>
      <vt:lpstr>Navigazione principale</vt:lpstr>
      <vt:lpstr>Springboard</vt:lpstr>
      <vt:lpstr>List menu</vt:lpstr>
      <vt:lpstr>List menu (2) </vt:lpstr>
      <vt:lpstr>List menu (3) </vt:lpstr>
      <vt:lpstr>List menu (4)</vt:lpstr>
      <vt:lpstr>Tab menu </vt:lpstr>
      <vt:lpstr>Gallery</vt:lpstr>
      <vt:lpstr>Mega menu</vt:lpstr>
      <vt:lpstr>Altri pattern </vt:lpstr>
      <vt:lpstr>Navigazione locale</vt:lpstr>
      <vt:lpstr>“Carosello”</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Architettura &amp; Progettazione</dc:title>
  <dc:creator>User_2</dc:creator>
  <cp:lastModifiedBy>Valued Acer Customer</cp:lastModifiedBy>
  <cp:revision>50</cp:revision>
  <dcterms:created xsi:type="dcterms:W3CDTF">2013-02-24T09:05:44Z</dcterms:created>
  <dcterms:modified xsi:type="dcterms:W3CDTF">2014-03-25T08:31:30Z</dcterms:modified>
</cp:coreProperties>
</file>